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notesSlides/notesSlide10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1"/>
  </p:notesMasterIdLst>
  <p:sldIdLst>
    <p:sldId id="296" r:id="rId2"/>
    <p:sldId id="305" r:id="rId3"/>
    <p:sldId id="297" r:id="rId4"/>
    <p:sldId id="331" r:id="rId5"/>
    <p:sldId id="302" r:id="rId6"/>
    <p:sldId id="326" r:id="rId7"/>
    <p:sldId id="260" r:id="rId8"/>
    <p:sldId id="304" r:id="rId9"/>
    <p:sldId id="309" r:id="rId10"/>
    <p:sldId id="327" r:id="rId11"/>
    <p:sldId id="312" r:id="rId12"/>
    <p:sldId id="322" r:id="rId13"/>
    <p:sldId id="316" r:id="rId14"/>
    <p:sldId id="317" r:id="rId15"/>
    <p:sldId id="313" r:id="rId16"/>
    <p:sldId id="314" r:id="rId17"/>
    <p:sldId id="315" r:id="rId18"/>
    <p:sldId id="333" r:id="rId19"/>
    <p:sldId id="320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Lora" pitchFamily="2" charset="0"/>
      <p:regular r:id="rId26"/>
      <p:bold r:id="rId27"/>
      <p:italic r:id="rId28"/>
      <p:boldItalic r:id="rId29"/>
    </p:embeddedFont>
    <p:embeddedFont>
      <p:font typeface="Quattrocento Sans" panose="020B0502050000020003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Aleksandra" id="{81038835-1AA7-41C3-B606-7954D8FB6234}">
          <p14:sldIdLst>
            <p14:sldId id="296"/>
            <p14:sldId id="305"/>
            <p14:sldId id="297"/>
            <p14:sldId id="331"/>
          </p14:sldIdLst>
        </p14:section>
        <p14:section name="Nina" id="{57C417D5-CE15-4434-B6FC-BA8137CE1148}">
          <p14:sldIdLst>
            <p14:sldId id="302"/>
            <p14:sldId id="326"/>
            <p14:sldId id="260"/>
            <p14:sldId id="304"/>
            <p14:sldId id="309"/>
            <p14:sldId id="327"/>
          </p14:sldIdLst>
        </p14:section>
        <p14:section name="Amena Mariam" id="{C1C8FFEC-4CA3-4B0B-8017-F302248724BD}">
          <p14:sldIdLst>
            <p14:sldId id="312"/>
            <p14:sldId id="322"/>
            <p14:sldId id="316"/>
            <p14:sldId id="317"/>
            <p14:sldId id="313"/>
            <p14:sldId id="314"/>
            <p14:sldId id="315"/>
            <p14:sldId id="333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ECB6"/>
    <a:srgbClr val="D9C4EC"/>
    <a:srgbClr val="E6D1F2"/>
    <a:srgbClr val="09C4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A5B2040-0373-4AB5-8C16-54180E59C3D7}">
  <a:tblStyle styleId="{DA5B2040-0373-4AB5-8C16-54180E59C3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D83C8C0-4F54-423C-8FE9-BE38F65F230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2178" autoAdjust="0"/>
  </p:normalViewPr>
  <p:slideViewPr>
    <p:cSldViewPr snapToGrid="0">
      <p:cViewPr varScale="1">
        <p:scale>
          <a:sx n="52" d="100"/>
          <a:sy n="52" d="100"/>
        </p:scale>
        <p:origin x="170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na Droste" userId="1edfd732-d7c9-46f5-9b88-169112d0488b" providerId="ADAL" clId="{03A8CCD6-5576-4C00-B2E1-78B40E3BC22B}"/>
    <pc:docChg chg="custSel modSld">
      <pc:chgData name="Nina Droste" userId="1edfd732-d7c9-46f5-9b88-169112d0488b" providerId="ADAL" clId="{03A8CCD6-5576-4C00-B2E1-78B40E3BC22B}" dt="2022-07-06T10:17:22.280" v="986" actId="20577"/>
      <pc:docMkLst>
        <pc:docMk/>
      </pc:docMkLst>
      <pc:sldChg chg="modNotesTx">
        <pc:chgData name="Nina Droste" userId="1edfd732-d7c9-46f5-9b88-169112d0488b" providerId="ADAL" clId="{03A8CCD6-5576-4C00-B2E1-78B40E3BC22B}" dt="2022-07-04T11:18:11.169" v="462" actId="20577"/>
        <pc:sldMkLst>
          <pc:docMk/>
          <pc:sldMk cId="0" sldId="260"/>
        </pc:sldMkLst>
      </pc:sldChg>
      <pc:sldChg chg="modNotesTx">
        <pc:chgData name="Nina Droste" userId="1edfd732-d7c9-46f5-9b88-169112d0488b" providerId="ADAL" clId="{03A8CCD6-5576-4C00-B2E1-78B40E3BC22B}" dt="2022-07-06T10:17:22.280" v="986" actId="20577"/>
        <pc:sldMkLst>
          <pc:docMk/>
          <pc:sldMk cId="293426587" sldId="304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09:28:16.6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7T12:40:40.4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8T13:48:35.43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1839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6704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4767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6517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3748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6923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4646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de-DE" err="1"/>
              <a:t>Conclusion</a:t>
            </a:r>
            <a:r>
              <a:rPr lang="de-DE"/>
              <a:t>: 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8825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3831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0765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917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0724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2274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True, 4-8 cell </a:t>
            </a:r>
            <a:r>
              <a:rPr lang="de-DE" dirty="0" err="1"/>
              <a:t>stage</a:t>
            </a:r>
            <a:r>
              <a:rPr lang="de-DE" dirty="0"/>
              <a:t> ist </a:t>
            </a:r>
            <a:r>
              <a:rPr lang="de-DE" dirty="0" err="1"/>
              <a:t>overregulated</a:t>
            </a:r>
            <a:r>
              <a:rPr lang="de-DE" dirty="0"/>
              <a:t>: DGE, </a:t>
            </a:r>
            <a:r>
              <a:rPr lang="de-DE" dirty="0" err="1"/>
              <a:t>unsignifikant</a:t>
            </a:r>
            <a:r>
              <a:rPr lang="de-DE" dirty="0"/>
              <a:t> </a:t>
            </a:r>
            <a:r>
              <a:rPr lang="de-DE" dirty="0" err="1"/>
              <a:t>unsignifikant</a:t>
            </a:r>
            <a:r>
              <a:rPr lang="de-DE" dirty="0"/>
              <a:t> sagt </a:t>
            </a:r>
            <a:r>
              <a:rPr lang="de-DE" dirty="0" err="1"/>
              <a:t>niht</a:t>
            </a:r>
            <a:r>
              <a:rPr lang="de-DE" dirty="0"/>
              <a:t>, dass es keine </a:t>
            </a:r>
            <a:r>
              <a:rPr lang="de-DE" dirty="0" err="1"/>
              <a:t>changes</a:t>
            </a:r>
            <a:r>
              <a:rPr lang="de-DE" dirty="0"/>
              <a:t> gibt.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Tissue development: Wir haben getestet GSEA 4/8/ all </a:t>
            </a:r>
            <a:r>
              <a:rPr lang="de-DE" dirty="0" err="1"/>
              <a:t>show</a:t>
            </a:r>
            <a:r>
              <a:rPr lang="de-DE" dirty="0"/>
              <a:t> HYPOXIA </a:t>
            </a:r>
            <a:r>
              <a:rPr lang="de-DE" dirty="0" err="1"/>
              <a:t>Pathways</a:t>
            </a:r>
            <a:r>
              <a:rPr lang="de-DE" dirty="0"/>
              <a:t>, and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 development </a:t>
            </a:r>
            <a:r>
              <a:rPr lang="de-DE" dirty="0" err="1"/>
              <a:t>pathways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There</a:t>
            </a:r>
            <a:r>
              <a:rPr lang="de-DE" dirty="0"/>
              <a:t> larges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exressioen</a:t>
            </a:r>
            <a:r>
              <a:rPr lang="de-DE" dirty="0"/>
              <a:t> do not </a:t>
            </a:r>
            <a:r>
              <a:rPr lang="de-DE" dirty="0" err="1"/>
              <a:t>indicate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 development. </a:t>
            </a:r>
            <a:r>
              <a:rPr lang="de-DE" dirty="0" err="1"/>
              <a:t>Therefore</a:t>
            </a:r>
            <a:r>
              <a:rPr lang="de-DE" dirty="0"/>
              <a:t> TRA expression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mecessarly</a:t>
            </a:r>
            <a:r>
              <a:rPr lang="de-DE" dirty="0"/>
              <a:t> </a:t>
            </a:r>
            <a:r>
              <a:rPr lang="de-DE" dirty="0" err="1"/>
              <a:t>liked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 development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Yes,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found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DGE -&gt; Graphen </a:t>
            </a:r>
            <a:r>
              <a:rPr lang="de-DE" dirty="0" err="1"/>
              <a:t>tabellen</a:t>
            </a:r>
            <a:r>
              <a:rPr lang="de-DE" dirty="0"/>
              <a:t> etc.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bovine TRA data 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match but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pathways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significant</a:t>
            </a:r>
            <a:r>
              <a:rPr lang="de-DE" dirty="0"/>
              <a:t> in </a:t>
            </a:r>
            <a:r>
              <a:rPr lang="de-DE" dirty="0" err="1"/>
              <a:t>either</a:t>
            </a:r>
            <a:r>
              <a:rPr lang="de-DE" dirty="0"/>
              <a:t> bovine </a:t>
            </a:r>
            <a:r>
              <a:rPr lang="de-DE" dirty="0" err="1"/>
              <a:t>or</a:t>
            </a:r>
            <a:r>
              <a:rPr lang="de-DE" dirty="0"/>
              <a:t> mouse 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didnt</a:t>
            </a:r>
            <a:r>
              <a:rPr lang="de-DE" dirty="0"/>
              <a:t> find </a:t>
            </a:r>
            <a:r>
              <a:rPr lang="de-DE" dirty="0" err="1"/>
              <a:t>matching</a:t>
            </a:r>
            <a:r>
              <a:rPr lang="de-DE" dirty="0"/>
              <a:t> </a:t>
            </a:r>
            <a:r>
              <a:rPr lang="de-DE" dirty="0" err="1"/>
              <a:t>ones</a:t>
            </a:r>
            <a:r>
              <a:rPr lang="de-DE" dirty="0"/>
              <a:t>.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tra</a:t>
            </a:r>
            <a:r>
              <a:rPr lang="de-DE" dirty="0"/>
              <a:t> </a:t>
            </a:r>
            <a:r>
              <a:rPr lang="de-DE" dirty="0" err="1"/>
              <a:t>table</a:t>
            </a:r>
            <a:r>
              <a:rPr lang="de-DE" dirty="0"/>
              <a:t> bovine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identify</a:t>
            </a:r>
            <a:r>
              <a:rPr lang="de-DE" dirty="0"/>
              <a:t> TRA Genes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behaving</a:t>
            </a:r>
            <a:r>
              <a:rPr lang="de-DE" dirty="0"/>
              <a:t> </a:t>
            </a:r>
            <a:r>
              <a:rPr lang="de-DE" dirty="0" err="1"/>
              <a:t>similarly</a:t>
            </a:r>
            <a:r>
              <a:rPr lang="de-DE" dirty="0"/>
              <a:t> in </a:t>
            </a:r>
            <a:r>
              <a:rPr lang="de-DE" dirty="0" err="1"/>
              <a:t>both</a:t>
            </a:r>
            <a:r>
              <a:rPr lang="de-DE" dirty="0"/>
              <a:t>, mouse and bovine. More time and </a:t>
            </a:r>
            <a:r>
              <a:rPr lang="de-DE" dirty="0" err="1"/>
              <a:t>resou</a:t>
            </a:r>
            <a:endParaRPr lang="de-DE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de-DE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found</a:t>
            </a:r>
            <a:r>
              <a:rPr lang="de-DE" dirty="0"/>
              <a:t> </a:t>
            </a:r>
            <a:r>
              <a:rPr lang="de-DE" dirty="0" err="1"/>
              <a:t>pathways</a:t>
            </a:r>
            <a:r>
              <a:rPr lang="de-DE" dirty="0"/>
              <a:t> -&gt; </a:t>
            </a:r>
            <a:r>
              <a:rPr lang="de-DE" dirty="0" err="1"/>
              <a:t>Hypoxia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2668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7913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96630" y="153144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6025" y="3204072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1117950" y="2920560"/>
            <a:ext cx="567000" cy="567000"/>
          </a:xfrm>
          <a:prstGeom prst="ellipse">
            <a:avLst/>
          </a:prstGeom>
          <a:solidFill>
            <a:srgbClr val="BDEC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1_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cxnSp>
        <p:nvCxnSpPr>
          <p:cNvPr id="15" name="Google Shape;15;p3"/>
          <p:cNvCxnSpPr/>
          <p:nvPr/>
        </p:nvCxnSpPr>
        <p:spPr>
          <a:xfrm>
            <a:off x="-6025" y="2571762"/>
            <a:ext cx="1984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3"/>
          <p:cNvSpPr/>
          <p:nvPr/>
        </p:nvSpPr>
        <p:spPr>
          <a:xfrm>
            <a:off x="1117950" y="228825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cxnSp>
        <p:nvCxnSpPr>
          <p:cNvPr id="18" name="Google Shape;18;p3"/>
          <p:cNvCxnSpPr/>
          <p:nvPr/>
        </p:nvCxnSpPr>
        <p:spPr>
          <a:xfrm>
            <a:off x="5898975" y="2571750"/>
            <a:ext cx="3251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8517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Clr>
                <a:srgbClr val="D9C4EC"/>
              </a:buClr>
              <a:buSzPts val="2400"/>
              <a:buFont typeface="Arial" panose="020B0604020202020204" pitchFamily="34" charset="0"/>
              <a:buChar char="•"/>
              <a:defRPr sz="2400" i="1">
                <a:latin typeface="Lora"/>
                <a:ea typeface="Lora"/>
                <a:cs typeface="Lora"/>
                <a:sym typeface="Lora"/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○"/>
              <a:defRPr i="1">
                <a:latin typeface="Lora"/>
                <a:ea typeface="Lora"/>
                <a:cs typeface="Lora"/>
                <a:sym typeface="Lora"/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■"/>
              <a:defRPr i="1">
                <a:latin typeface="Lora"/>
                <a:ea typeface="Lora"/>
                <a:cs typeface="Lora"/>
                <a:sym typeface="Lora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4576455" y="3722220"/>
            <a:ext cx="0" cy="148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4"/>
          <p:cNvSpPr/>
          <p:nvPr/>
        </p:nvSpPr>
        <p:spPr>
          <a:xfrm>
            <a:off x="4288500" y="3393000"/>
            <a:ext cx="567000" cy="567000"/>
          </a:xfrm>
          <a:prstGeom prst="ellipse">
            <a:avLst/>
          </a:prstGeom>
          <a:solidFill>
            <a:srgbClr val="BDEC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" name="Graphic 2" descr="Lights On outline">
            <a:extLst>
              <a:ext uri="{FF2B5EF4-FFF2-40B4-BE49-F238E27FC236}">
                <a16:creationId xmlns:a16="http://schemas.microsoft.com/office/drawing/2014/main" id="{2513BB4B-836B-E694-1DCE-E7B62BFA66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65267" y="3459699"/>
            <a:ext cx="419050" cy="4190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1_Title + 1 colum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0" y="46116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/>
          <p:nvPr/>
        </p:nvSpPr>
        <p:spPr>
          <a:xfrm>
            <a:off x="245978" y="258207"/>
            <a:ext cx="405900" cy="405900"/>
          </a:xfrm>
          <a:prstGeom prst="ellipse">
            <a:avLst/>
          </a:prstGeom>
          <a:solidFill>
            <a:srgbClr val="BDEC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327660" y="864110"/>
            <a:ext cx="8511540" cy="38645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BDECB6"/>
              </a:buClr>
              <a:buSzPts val="2400"/>
              <a:buFont typeface="Arial" panose="020B0604020202020204" pitchFamily="34" charset="0"/>
              <a:buChar char="•"/>
              <a:defRPr sz="2000">
                <a:latin typeface="Quattrocento Sans" panose="020B0502050000020003" pitchFamily="34" charset="0"/>
                <a:ea typeface="Quattrocento Sans" panose="020B0502050000020003" pitchFamily="34" charset="0"/>
                <a:cs typeface="Quattrocento Sans" panose="020B0502050000020003" pitchFamily="34" charset="0"/>
                <a:sym typeface="Quattrocento Sans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31" name="Google Shape;31;p5"/>
          <p:cNvCxnSpPr>
            <a:cxnSpLocks/>
          </p:cNvCxnSpPr>
          <p:nvPr/>
        </p:nvCxnSpPr>
        <p:spPr>
          <a:xfrm>
            <a:off x="1219200" y="461165"/>
            <a:ext cx="792485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2B56CCD-AF20-BDB6-29B4-FFCF0FD693D6}"/>
              </a:ext>
            </a:extLst>
          </p:cNvPr>
          <p:cNvSpPr/>
          <p:nvPr userDrawn="1"/>
        </p:nvSpPr>
        <p:spPr>
          <a:xfrm>
            <a:off x="0" y="4815268"/>
            <a:ext cx="9144000" cy="316824"/>
          </a:xfrm>
          <a:prstGeom prst="rect">
            <a:avLst/>
          </a:prstGeom>
          <a:solidFill>
            <a:srgbClr val="BDECB6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543227" y="480319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761051" y="225552"/>
            <a:ext cx="3907030" cy="445008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8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7449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381250" y="896549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9" r:id="rId2"/>
    <p:sldLayoutId id="2147483650" r:id="rId3"/>
    <p:sldLayoutId id="2147483660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customXml" Target="../ink/ink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customXml" Target="../ink/ink1.xml"/><Relationship Id="rId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996630" y="1020478"/>
            <a:ext cx="688405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The R</a:t>
            </a:r>
            <a:r>
              <a:rPr lang="de-DE" sz="4000"/>
              <a:t>o</a:t>
            </a:r>
            <a:r>
              <a:rPr lang="en" sz="4000"/>
              <a:t>le of TRAs in Early Embryonic Development</a:t>
            </a:r>
            <a:endParaRPr sz="4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096E63-8829-5AC5-490C-9AFF2CB17A6C}"/>
              </a:ext>
            </a:extLst>
          </p:cNvPr>
          <p:cNvSpPr txBox="1"/>
          <p:nvPr/>
        </p:nvSpPr>
        <p:spPr>
          <a:xfrm>
            <a:off x="1102647" y="3527830"/>
            <a:ext cx="6247223" cy="13547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>
                <a:latin typeface="Quattrocento Sans" panose="020B0502050000020003" pitchFamily="34" charset="0"/>
              </a:rPr>
              <a:t>Project </a:t>
            </a:r>
            <a:r>
              <a:rPr lang="de-DE" b="1" err="1">
                <a:latin typeface="Quattrocento Sans" panose="020B0502050000020003" pitchFamily="34" charset="0"/>
              </a:rPr>
              <a:t>Proposal</a:t>
            </a:r>
            <a:endParaRPr lang="de-DE" b="1">
              <a:latin typeface="Quattrocento Sans" panose="020B0502050000020003" pitchFamily="34" charset="0"/>
            </a:endParaRPr>
          </a:p>
          <a:p>
            <a:pPr>
              <a:lnSpc>
                <a:spcPct val="150000"/>
              </a:lnSpc>
            </a:pPr>
            <a:r>
              <a:rPr lang="de-DE" b="1">
                <a:latin typeface="Quattrocento Sans" panose="020B0502050000020003" pitchFamily="34" charset="0"/>
              </a:rPr>
              <a:t>Group 4: </a:t>
            </a:r>
            <a:r>
              <a:rPr lang="de-DE" err="1">
                <a:latin typeface="Quattrocento Sans" panose="020B0502050000020003" pitchFamily="34" charset="0"/>
              </a:rPr>
              <a:t>Amena</a:t>
            </a:r>
            <a:r>
              <a:rPr lang="de-DE">
                <a:latin typeface="Quattrocento Sans" panose="020B0502050000020003" pitchFamily="34" charset="0"/>
              </a:rPr>
              <a:t> </a:t>
            </a:r>
            <a:r>
              <a:rPr lang="de-DE" err="1">
                <a:latin typeface="Quattrocento Sans" panose="020B0502050000020003" pitchFamily="34" charset="0"/>
              </a:rPr>
              <a:t>Elmaadawy</a:t>
            </a:r>
            <a:r>
              <a:rPr lang="de-DE">
                <a:latin typeface="Quattrocento Sans" panose="020B0502050000020003" pitchFamily="34" charset="0"/>
              </a:rPr>
              <a:t>, Mariam Hassan, Nina Droste, Aleksandra Dohren</a:t>
            </a:r>
          </a:p>
          <a:p>
            <a:pPr>
              <a:lnSpc>
                <a:spcPct val="150000"/>
              </a:lnSpc>
            </a:pPr>
            <a:r>
              <a:rPr lang="de-DE" b="1">
                <a:latin typeface="Quattrocento Sans" panose="020B0502050000020003" pitchFamily="34" charset="0"/>
              </a:rPr>
              <a:t>Supervisors: </a:t>
            </a:r>
            <a:r>
              <a:rPr lang="de-DE">
                <a:latin typeface="Quattrocento Sans" panose="020B0502050000020003" pitchFamily="34" charset="0"/>
              </a:rPr>
              <a:t>Dr. Maria Dinkelacker, Ian Fichtner</a:t>
            </a:r>
          </a:p>
          <a:p>
            <a:pPr>
              <a:lnSpc>
                <a:spcPct val="150000"/>
              </a:lnSpc>
            </a:pPr>
            <a:r>
              <a:rPr lang="de-DE">
                <a:latin typeface="Quattrocento Sans" panose="020B0502050000020003" pitchFamily="34" charset="0"/>
              </a:rPr>
              <a:t>Molecular Biotechnology B. Sc, Ruprecht Karls University of Heidelberg</a:t>
            </a:r>
          </a:p>
        </p:txBody>
      </p:sp>
      <p:pic>
        <p:nvPicPr>
          <p:cNvPr id="4" name="Graphic 3" descr="DNA outline">
            <a:extLst>
              <a:ext uri="{FF2B5EF4-FFF2-40B4-BE49-F238E27FC236}">
                <a16:creationId xmlns:a16="http://schemas.microsoft.com/office/drawing/2014/main" id="{967892A0-3860-AFB4-C209-20A106BDB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3390" y="2988133"/>
            <a:ext cx="433137" cy="43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57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27B0683-09CA-299C-485E-A542A21C78CB}"/>
              </a:ext>
            </a:extLst>
          </p:cNvPr>
          <p:cNvSpPr/>
          <p:nvPr/>
        </p:nvSpPr>
        <p:spPr>
          <a:xfrm>
            <a:off x="244480" y="2449560"/>
            <a:ext cx="8714342" cy="123395"/>
          </a:xfrm>
          <a:prstGeom prst="rect">
            <a:avLst/>
          </a:prstGeom>
          <a:solidFill>
            <a:srgbClr val="BDECB6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92E10EC-5ECB-DB5E-BF15-302DB1F169ED}"/>
              </a:ext>
            </a:extLst>
          </p:cNvPr>
          <p:cNvSpPr/>
          <p:nvPr/>
        </p:nvSpPr>
        <p:spPr>
          <a:xfrm>
            <a:off x="3518978" y="2453299"/>
            <a:ext cx="5439844" cy="11540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2FE0DE-0CE6-9400-26F0-64E8E86C7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E04748-0A4A-F281-E994-7D4B55410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225552"/>
            <a:ext cx="5065426" cy="445008"/>
          </a:xfrm>
        </p:spPr>
        <p:txBody>
          <a:bodyPr/>
          <a:lstStyle/>
          <a:p>
            <a:r>
              <a:rPr lang="de-DE" err="1"/>
              <a:t>What</a:t>
            </a:r>
            <a:r>
              <a:rPr lang="de-DE"/>
              <a:t> </a:t>
            </a:r>
            <a:r>
              <a:rPr lang="de-DE" err="1"/>
              <a:t>have</a:t>
            </a:r>
            <a:r>
              <a:rPr lang="de-DE"/>
              <a:t>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achived</a:t>
            </a:r>
            <a:r>
              <a:rPr lang="de-DE"/>
              <a:t> so </a:t>
            </a:r>
            <a:r>
              <a:rPr lang="de-DE" err="1"/>
              <a:t>far</a:t>
            </a:r>
            <a:endParaRPr lang="de-DE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8FAAA1C-8006-F83D-2C92-103523AA2BA8}"/>
                  </a:ext>
                </a:extLst>
              </p14:cNvPr>
              <p14:cNvContentPartPr/>
              <p14:nvPr/>
            </p14:nvContentPartPr>
            <p14:xfrm>
              <a:off x="2347604" y="3349496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8FAAA1C-8006-F83D-2C92-103523AA2BA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4604" y="328649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CF94B0B-EAC7-9FA7-7E2B-C1090CCC96A7}"/>
                  </a:ext>
                </a:extLst>
              </p14:cNvPr>
              <p14:cNvContentPartPr/>
              <p14:nvPr/>
            </p14:nvContentPartPr>
            <p14:xfrm>
              <a:off x="2314948" y="3349496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CF94B0B-EAC7-9FA7-7E2B-C1090CCC96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51948" y="3286496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id="{792455FE-E26B-12B0-F7AF-949877CFB011}"/>
              </a:ext>
            </a:extLst>
          </p:cNvPr>
          <p:cNvSpPr/>
          <p:nvPr/>
        </p:nvSpPr>
        <p:spPr>
          <a:xfrm>
            <a:off x="1757125" y="2388997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Callout: Up Arrow 34">
            <a:extLst>
              <a:ext uri="{FF2B5EF4-FFF2-40B4-BE49-F238E27FC236}">
                <a16:creationId xmlns:a16="http://schemas.microsoft.com/office/drawing/2014/main" id="{351C8D4D-88A0-E523-1158-5888A2B90D70}"/>
              </a:ext>
            </a:extLst>
          </p:cNvPr>
          <p:cNvSpPr/>
          <p:nvPr/>
        </p:nvSpPr>
        <p:spPr>
          <a:xfrm>
            <a:off x="1285443" y="2913867"/>
            <a:ext cx="1188000" cy="1008000"/>
          </a:xfrm>
          <a:prstGeom prst="up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Normalization</a:t>
            </a:r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 </a:t>
            </a:r>
            <a:r>
              <a:rPr lang="de-DE" sz="1100" i="0" u="none" strike="noStrike">
                <a:solidFill>
                  <a:srgbClr val="000000"/>
                </a:solidFill>
                <a:effectLst/>
                <a:latin typeface="Quattrocento Sans"/>
              </a:rPr>
              <a:t>of </a:t>
            </a:r>
            <a:r>
              <a:rPr lang="de-DE" sz="1100" i="0" u="none" strike="noStrike" err="1">
                <a:solidFill>
                  <a:srgbClr val="000000"/>
                </a:solidFill>
                <a:effectLst/>
                <a:latin typeface="Quattrocento Sans"/>
              </a:rPr>
              <a:t>microarray</a:t>
            </a:r>
            <a:r>
              <a:rPr lang="de-DE" sz="1100" i="0" u="none" strike="noStrike">
                <a:solidFill>
                  <a:srgbClr val="000000"/>
                </a:solidFill>
                <a:effectLst/>
                <a:latin typeface="Quattrocento Sans"/>
              </a:rPr>
              <a:t> data</a:t>
            </a:r>
            <a:endParaRPr lang="de-DE" sz="1100">
              <a:effectLst/>
              <a:latin typeface="Quattrocento Sans"/>
            </a:endParaRPr>
          </a:p>
        </p:txBody>
      </p:sp>
      <p:sp>
        <p:nvSpPr>
          <p:cNvPr id="36" name="Callout: Up Arrow 35">
            <a:extLst>
              <a:ext uri="{FF2B5EF4-FFF2-40B4-BE49-F238E27FC236}">
                <a16:creationId xmlns:a16="http://schemas.microsoft.com/office/drawing/2014/main" id="{4B4A4BEB-112B-1F97-7E41-02F66618143A}"/>
              </a:ext>
            </a:extLst>
          </p:cNvPr>
          <p:cNvSpPr/>
          <p:nvPr/>
        </p:nvSpPr>
        <p:spPr>
          <a:xfrm>
            <a:off x="3455843" y="2905906"/>
            <a:ext cx="1264235" cy="1008000"/>
          </a:xfrm>
          <a:prstGeom prst="upArrowCallout">
            <a:avLst/>
          </a:prstGeom>
          <a:solidFill>
            <a:schemeClr val="bg1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Descriptive</a:t>
            </a:r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 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analysis</a:t>
            </a:r>
            <a:endParaRPr lang="de-DE" sz="1100" b="1">
              <a:solidFill>
                <a:srgbClr val="FF0000"/>
              </a:solidFill>
              <a:effectLst/>
              <a:latin typeface="Quattrocento Sans" panose="020B0502050000020003" pitchFamily="34" charset="0"/>
            </a:endParaRPr>
          </a:p>
        </p:txBody>
      </p:sp>
      <p:sp>
        <p:nvSpPr>
          <p:cNvPr id="37" name="Callout: Up Arrow 36">
            <a:extLst>
              <a:ext uri="{FF2B5EF4-FFF2-40B4-BE49-F238E27FC236}">
                <a16:creationId xmlns:a16="http://schemas.microsoft.com/office/drawing/2014/main" id="{829C709D-758A-98FA-4680-2BF00D6B702D}"/>
              </a:ext>
            </a:extLst>
          </p:cNvPr>
          <p:cNvSpPr/>
          <p:nvPr/>
        </p:nvSpPr>
        <p:spPr>
          <a:xfrm>
            <a:off x="7910594" y="2927102"/>
            <a:ext cx="1105250" cy="1008000"/>
          </a:xfrm>
          <a:prstGeom prst="upArrowCallout">
            <a:avLst/>
          </a:prstGeom>
          <a:solidFill>
            <a:schemeClr val="bg1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Prepare</a:t>
            </a:r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 final </a:t>
            </a:r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presentation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 </a:t>
            </a:r>
            <a:endParaRPr lang="de-DE" sz="1100" b="1">
              <a:effectLst/>
              <a:latin typeface="Quattrocento Sans" panose="020B0502050000020003" pitchFamily="34" charset="0"/>
            </a:endParaRPr>
          </a:p>
        </p:txBody>
      </p:sp>
      <p:sp>
        <p:nvSpPr>
          <p:cNvPr id="38" name="Callout: Up Arrow 37">
            <a:extLst>
              <a:ext uri="{FF2B5EF4-FFF2-40B4-BE49-F238E27FC236}">
                <a16:creationId xmlns:a16="http://schemas.microsoft.com/office/drawing/2014/main" id="{36B8587F-ACA7-6A4F-6F40-DA527A1086D7}"/>
              </a:ext>
            </a:extLst>
          </p:cNvPr>
          <p:cNvSpPr/>
          <p:nvPr/>
        </p:nvSpPr>
        <p:spPr>
          <a:xfrm>
            <a:off x="5663959" y="2905906"/>
            <a:ext cx="1354349" cy="1008000"/>
          </a:xfrm>
          <a:prstGeom prst="upArrowCallout">
            <a:avLst/>
          </a:prstGeom>
          <a:solidFill>
            <a:schemeClr val="bg1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>
                <a:solidFill>
                  <a:srgbClr val="000000"/>
                </a:solidFill>
                <a:latin typeface="Quattrocento Sans"/>
              </a:rPr>
              <a:t>TRA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determination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,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gene</a:t>
            </a:r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 </a:t>
            </a:r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clustering</a:t>
            </a:r>
            <a:endParaRPr lang="de-DE" sz="1100" b="1">
              <a:effectLst/>
              <a:latin typeface="Quattrocento Sans" panose="020B0502050000020003" pitchFamily="34" charset="0"/>
            </a:endParaRPr>
          </a:p>
        </p:txBody>
      </p:sp>
      <p:sp>
        <p:nvSpPr>
          <p:cNvPr id="40" name="Callout: Down Arrow 39">
            <a:extLst>
              <a:ext uri="{FF2B5EF4-FFF2-40B4-BE49-F238E27FC236}">
                <a16:creationId xmlns:a16="http://schemas.microsoft.com/office/drawing/2014/main" id="{E844FA83-5AB1-D122-CACE-5271A7488110}"/>
              </a:ext>
            </a:extLst>
          </p:cNvPr>
          <p:cNvSpPr/>
          <p:nvPr/>
        </p:nvSpPr>
        <p:spPr>
          <a:xfrm>
            <a:off x="4547385" y="1122281"/>
            <a:ext cx="1349911" cy="997217"/>
          </a:xfrm>
          <a:prstGeom prst="downArrowCallout">
            <a:avLst/>
          </a:prstGeom>
          <a:solidFill>
            <a:schemeClr val="bg1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Statistical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tests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, TRA 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determination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 in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our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 data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set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 </a:t>
            </a:r>
            <a:endParaRPr lang="de-DE" sz="1100" b="0">
              <a:effectLst/>
              <a:latin typeface="Quattrocento Sans" panose="020B0502050000020003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5311626-92F6-9EE3-EB2F-EB975B666820}"/>
              </a:ext>
            </a:extLst>
          </p:cNvPr>
          <p:cNvSpPr/>
          <p:nvPr/>
        </p:nvSpPr>
        <p:spPr>
          <a:xfrm>
            <a:off x="2813196" y="2385257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96C25D9-1E91-FF1C-F5ED-991D7E727625}"/>
              </a:ext>
            </a:extLst>
          </p:cNvPr>
          <p:cNvSpPr/>
          <p:nvPr/>
        </p:nvSpPr>
        <p:spPr>
          <a:xfrm>
            <a:off x="683034" y="2385257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Callout: Down Arrow 42">
            <a:extLst>
              <a:ext uri="{FF2B5EF4-FFF2-40B4-BE49-F238E27FC236}">
                <a16:creationId xmlns:a16="http://schemas.microsoft.com/office/drawing/2014/main" id="{E9AFABC9-F775-E63E-EFB9-CF110EA5A1DB}"/>
              </a:ext>
            </a:extLst>
          </p:cNvPr>
          <p:cNvSpPr/>
          <p:nvPr/>
        </p:nvSpPr>
        <p:spPr>
          <a:xfrm>
            <a:off x="214951" y="1121359"/>
            <a:ext cx="1188166" cy="1008000"/>
          </a:xfrm>
          <a:prstGeom prst="down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err="1">
                <a:solidFill>
                  <a:schemeClr val="tx1"/>
                </a:solidFill>
                <a:latin typeface="Quattrocento Sans"/>
              </a:rPr>
              <a:t>Choose</a:t>
            </a:r>
            <a:r>
              <a:rPr lang="de-DE" sz="1100" b="1">
                <a:solidFill>
                  <a:schemeClr val="tx1"/>
                </a:solidFill>
                <a:latin typeface="Quattrocento Sans"/>
              </a:rPr>
              <a:t> </a:t>
            </a:r>
            <a:r>
              <a:rPr lang="de-DE" sz="1100" b="1" err="1">
                <a:solidFill>
                  <a:schemeClr val="tx1"/>
                </a:solidFill>
                <a:latin typeface="Quattrocento Sans"/>
              </a:rPr>
              <a:t>data</a:t>
            </a:r>
            <a:r>
              <a:rPr lang="de-DE" sz="1100" b="1">
                <a:solidFill>
                  <a:schemeClr val="tx1"/>
                </a:solidFill>
                <a:latin typeface="Quattrocento Sans"/>
              </a:rPr>
              <a:t> </a:t>
            </a:r>
            <a:r>
              <a:rPr lang="de-DE" sz="1100" b="1" err="1">
                <a:solidFill>
                  <a:schemeClr val="tx1"/>
                </a:solidFill>
                <a:latin typeface="Quattrocento Sans"/>
              </a:rPr>
              <a:t>set</a:t>
            </a:r>
            <a:endParaRPr lang="de-DE" sz="1100" b="1">
              <a:solidFill>
                <a:schemeClr val="tx1"/>
              </a:solidFill>
              <a:latin typeface="Quattrocento San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F8AA851-3008-389B-313A-4A8912C2789E}"/>
              </a:ext>
            </a:extLst>
          </p:cNvPr>
          <p:cNvSpPr txBox="1"/>
          <p:nvPr/>
        </p:nvSpPr>
        <p:spPr>
          <a:xfrm>
            <a:off x="318435" y="2128004"/>
            <a:ext cx="97654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Quattrocento Sans" panose="020B0502050000020003" pitchFamily="34" charset="0"/>
              </a:rPr>
              <a:t>1st </a:t>
            </a:r>
            <a:r>
              <a:rPr lang="de-DE" sz="900" err="1">
                <a:latin typeface="Quattrocento Sans" panose="020B0502050000020003" pitchFamily="34" charset="0"/>
              </a:rPr>
              <a:t>week</a:t>
            </a:r>
            <a:r>
              <a:rPr lang="de-DE" sz="900">
                <a:latin typeface="Quattrocento Sans" panose="020B0502050000020003" pitchFamily="34" charset="0"/>
              </a:rPr>
              <a:t> of May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A11B7F4-1F52-3C17-290D-2B89DF82D89D}"/>
              </a:ext>
            </a:extLst>
          </p:cNvPr>
          <p:cNvSpPr txBox="1"/>
          <p:nvPr/>
        </p:nvSpPr>
        <p:spPr>
          <a:xfrm>
            <a:off x="1254913" y="2696270"/>
            <a:ext cx="12490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Quattrocento Sans" panose="020B0502050000020003" pitchFamily="34" charset="0"/>
              </a:rPr>
              <a:t>1st- 2nd </a:t>
            </a:r>
            <a:r>
              <a:rPr lang="de-DE" sz="900" err="1">
                <a:latin typeface="Quattrocento Sans" panose="020B0502050000020003" pitchFamily="34" charset="0"/>
              </a:rPr>
              <a:t>week</a:t>
            </a:r>
            <a:r>
              <a:rPr lang="de-DE" sz="900">
                <a:latin typeface="Quattrocento Sans" panose="020B0502050000020003" pitchFamily="34" charset="0"/>
              </a:rPr>
              <a:t> of May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483842F-31CA-BF4D-33F2-A939B841A836}"/>
              </a:ext>
            </a:extLst>
          </p:cNvPr>
          <p:cNvSpPr txBox="1"/>
          <p:nvPr/>
        </p:nvSpPr>
        <p:spPr>
          <a:xfrm>
            <a:off x="2294319" y="2116609"/>
            <a:ext cx="12490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Quattrocento Sans" panose="020B0502050000020003" pitchFamily="34" charset="0"/>
              </a:rPr>
              <a:t>1st- 2nd </a:t>
            </a:r>
            <a:r>
              <a:rPr lang="de-DE" sz="900" err="1">
                <a:latin typeface="Quattrocento Sans" panose="020B0502050000020003" pitchFamily="34" charset="0"/>
              </a:rPr>
              <a:t>week</a:t>
            </a:r>
            <a:r>
              <a:rPr lang="de-DE" sz="900">
                <a:latin typeface="Quattrocento Sans" panose="020B0502050000020003" pitchFamily="34" charset="0"/>
              </a:rPr>
              <a:t> of May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66A96A-C2A5-CF76-246D-7EF54B6CE75F}"/>
              </a:ext>
            </a:extLst>
          </p:cNvPr>
          <p:cNvSpPr/>
          <p:nvPr/>
        </p:nvSpPr>
        <p:spPr>
          <a:xfrm>
            <a:off x="3957155" y="2380684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1C146D8-C106-723E-4DE6-9A42855AE540}"/>
              </a:ext>
            </a:extLst>
          </p:cNvPr>
          <p:cNvSpPr/>
          <p:nvPr/>
        </p:nvSpPr>
        <p:spPr>
          <a:xfrm>
            <a:off x="7313413" y="2380684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6F0212E-4846-F33B-0DF4-26658919BCAE}"/>
              </a:ext>
            </a:extLst>
          </p:cNvPr>
          <p:cNvSpPr/>
          <p:nvPr/>
        </p:nvSpPr>
        <p:spPr>
          <a:xfrm>
            <a:off x="6208803" y="2382454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9035BB4-D309-42B8-156C-A8D596C15841}"/>
              </a:ext>
            </a:extLst>
          </p:cNvPr>
          <p:cNvSpPr/>
          <p:nvPr/>
        </p:nvSpPr>
        <p:spPr>
          <a:xfrm>
            <a:off x="5078393" y="2380684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Callout: Down Arrow 50">
            <a:extLst>
              <a:ext uri="{FF2B5EF4-FFF2-40B4-BE49-F238E27FC236}">
                <a16:creationId xmlns:a16="http://schemas.microsoft.com/office/drawing/2014/main" id="{BE50C30E-E8F4-25DC-F6BB-660C0DD4C1B3}"/>
              </a:ext>
            </a:extLst>
          </p:cNvPr>
          <p:cNvSpPr/>
          <p:nvPr/>
        </p:nvSpPr>
        <p:spPr>
          <a:xfrm>
            <a:off x="2330812" y="1121359"/>
            <a:ext cx="1188166" cy="1008000"/>
          </a:xfrm>
          <a:prstGeom prst="down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Quality </a:t>
            </a:r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control</a:t>
            </a:r>
            <a:endParaRPr lang="de-DE" sz="1100" b="1">
              <a:latin typeface="Quattrocento Sans"/>
              <a:cs typeface="Arial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2774C01-2AFC-EE01-6BD3-F355D03C5AF6}"/>
              </a:ext>
            </a:extLst>
          </p:cNvPr>
          <p:cNvSpPr txBox="1"/>
          <p:nvPr/>
        </p:nvSpPr>
        <p:spPr>
          <a:xfrm>
            <a:off x="3572438" y="2673310"/>
            <a:ext cx="10214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Quattrocento Sans" panose="020B0502050000020003" pitchFamily="34" charset="0"/>
              </a:rPr>
              <a:t>3rd </a:t>
            </a:r>
            <a:r>
              <a:rPr lang="de-DE" sz="900" err="1">
                <a:latin typeface="Quattrocento Sans" panose="020B0502050000020003" pitchFamily="34" charset="0"/>
              </a:rPr>
              <a:t>week</a:t>
            </a:r>
            <a:r>
              <a:rPr lang="de-DE" sz="900">
                <a:latin typeface="Quattrocento Sans" panose="020B0502050000020003" pitchFamily="34" charset="0"/>
              </a:rPr>
              <a:t> of May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E1FD448-748D-6865-0623-0BE4795811F2}"/>
              </a:ext>
            </a:extLst>
          </p:cNvPr>
          <p:cNvSpPr/>
          <p:nvPr/>
        </p:nvSpPr>
        <p:spPr>
          <a:xfrm>
            <a:off x="8334451" y="2388997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D15DBB3-D5F4-B20B-D660-F4C48BBD325F}"/>
              </a:ext>
            </a:extLst>
          </p:cNvPr>
          <p:cNvSpPr txBox="1"/>
          <p:nvPr/>
        </p:nvSpPr>
        <p:spPr>
          <a:xfrm>
            <a:off x="4582309" y="2114419"/>
            <a:ext cx="1244168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900">
                <a:latin typeface="Quattrocento Sans"/>
              </a:rPr>
              <a:t>1st- 2nd </a:t>
            </a:r>
            <a:r>
              <a:rPr lang="de-DE" sz="900" err="1">
                <a:latin typeface="Quattrocento Sans"/>
              </a:rPr>
              <a:t>week</a:t>
            </a:r>
            <a:r>
              <a:rPr lang="de-DE" sz="900">
                <a:latin typeface="Quattrocento Sans"/>
              </a:rPr>
              <a:t> of June</a:t>
            </a:r>
            <a:endParaRPr lang="de-DE" sz="900">
              <a:latin typeface="Quattrocento Sans" panose="020B0502050000020003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6E959DC-A6B8-31B1-AABF-5972C7C7DF85}"/>
              </a:ext>
            </a:extLst>
          </p:cNvPr>
          <p:cNvSpPr txBox="1"/>
          <p:nvPr/>
        </p:nvSpPr>
        <p:spPr>
          <a:xfrm>
            <a:off x="5728570" y="2676688"/>
            <a:ext cx="1289738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900">
                <a:latin typeface="Quattrocento Sans"/>
              </a:rPr>
              <a:t>2nd- 3rd </a:t>
            </a:r>
            <a:r>
              <a:rPr lang="de-DE" sz="900" err="1">
                <a:latin typeface="Quattrocento Sans"/>
              </a:rPr>
              <a:t>week</a:t>
            </a:r>
            <a:r>
              <a:rPr lang="de-DE" sz="900">
                <a:latin typeface="Quattrocento Sans"/>
              </a:rPr>
              <a:t> of June</a:t>
            </a:r>
          </a:p>
        </p:txBody>
      </p:sp>
      <p:sp>
        <p:nvSpPr>
          <p:cNvPr id="56" name="TextBox 28">
            <a:extLst>
              <a:ext uri="{FF2B5EF4-FFF2-40B4-BE49-F238E27FC236}">
                <a16:creationId xmlns:a16="http://schemas.microsoft.com/office/drawing/2014/main" id="{C3229D2C-F57E-7BB6-D716-725EA66F431D}"/>
              </a:ext>
            </a:extLst>
          </p:cNvPr>
          <p:cNvSpPr txBox="1"/>
          <p:nvPr/>
        </p:nvSpPr>
        <p:spPr>
          <a:xfrm>
            <a:off x="6813089" y="2108652"/>
            <a:ext cx="1504434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900">
                <a:latin typeface="Quattrocento Sans"/>
              </a:rPr>
              <a:t> 3rd- 4th </a:t>
            </a:r>
            <a:r>
              <a:rPr lang="de-DE" sz="900" err="1">
                <a:latin typeface="Quattrocento Sans"/>
              </a:rPr>
              <a:t>week</a:t>
            </a:r>
            <a:r>
              <a:rPr lang="de-DE" sz="900">
                <a:latin typeface="Quattrocento Sans"/>
              </a:rPr>
              <a:t> of June</a:t>
            </a:r>
          </a:p>
        </p:txBody>
      </p:sp>
      <p:sp>
        <p:nvSpPr>
          <p:cNvPr id="57" name="TextBox 28">
            <a:extLst>
              <a:ext uri="{FF2B5EF4-FFF2-40B4-BE49-F238E27FC236}">
                <a16:creationId xmlns:a16="http://schemas.microsoft.com/office/drawing/2014/main" id="{533FC3BC-C322-95D5-340B-5F6351CAB5F4}"/>
              </a:ext>
            </a:extLst>
          </p:cNvPr>
          <p:cNvSpPr txBox="1"/>
          <p:nvPr/>
        </p:nvSpPr>
        <p:spPr>
          <a:xfrm>
            <a:off x="7866961" y="2666342"/>
            <a:ext cx="1021433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900">
                <a:latin typeface="Quattrocento Sans"/>
              </a:rPr>
              <a:t>3rd </a:t>
            </a:r>
            <a:r>
              <a:rPr lang="de-DE" sz="900" err="1">
                <a:latin typeface="Quattrocento Sans"/>
              </a:rPr>
              <a:t>week</a:t>
            </a:r>
            <a:r>
              <a:rPr lang="de-DE" sz="900">
                <a:latin typeface="Quattrocento Sans"/>
              </a:rPr>
              <a:t> of </a:t>
            </a:r>
            <a:r>
              <a:rPr lang="de-DE" sz="900" err="1">
                <a:latin typeface="Quattrocento Sans"/>
              </a:rPr>
              <a:t>July</a:t>
            </a:r>
            <a:endParaRPr lang="de-DE" sz="900">
              <a:latin typeface="Quattrocento Sans"/>
            </a:endParaRPr>
          </a:p>
        </p:txBody>
      </p:sp>
      <p:pic>
        <p:nvPicPr>
          <p:cNvPr id="6" name="Graphic 5" descr="Checkmark outline">
            <a:extLst>
              <a:ext uri="{FF2B5EF4-FFF2-40B4-BE49-F238E27FC236}">
                <a16:creationId xmlns:a16="http://schemas.microsoft.com/office/drawing/2014/main" id="{E23FACA7-820A-0DC8-064C-B5826A4108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271" y="320201"/>
            <a:ext cx="288000" cy="288000"/>
          </a:xfrm>
          <a:prstGeom prst="rect">
            <a:avLst/>
          </a:prstGeom>
        </p:spPr>
      </p:pic>
      <p:sp>
        <p:nvSpPr>
          <p:cNvPr id="59" name="Callout: Down Arrow 58">
            <a:extLst>
              <a:ext uri="{FF2B5EF4-FFF2-40B4-BE49-F238E27FC236}">
                <a16:creationId xmlns:a16="http://schemas.microsoft.com/office/drawing/2014/main" id="{57753689-1764-D486-9882-8C001A8D5A04}"/>
              </a:ext>
            </a:extLst>
          </p:cNvPr>
          <p:cNvSpPr/>
          <p:nvPr/>
        </p:nvSpPr>
        <p:spPr>
          <a:xfrm>
            <a:off x="6557036" y="1123622"/>
            <a:ext cx="1777415" cy="1008000"/>
          </a:xfrm>
          <a:prstGeom prst="downArrowCallout">
            <a:avLst/>
          </a:prstGeom>
          <a:solidFill>
            <a:schemeClr val="bg1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>
                <a:solidFill>
                  <a:srgbClr val="000000"/>
                </a:solidFill>
                <a:latin typeface="Quattrocento Sans"/>
              </a:rPr>
              <a:t>Code clean-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up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,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markdown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 </a:t>
            </a:r>
            <a:r>
              <a:rPr lang="de-DE" sz="1100" err="1">
                <a:solidFill>
                  <a:srgbClr val="000000"/>
                </a:solidFill>
                <a:latin typeface="Quattrocento Sans"/>
              </a:rPr>
              <a:t>preparation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, and </a:t>
            </a:r>
            <a:r>
              <a:rPr lang="de-DE" sz="1100" err="1">
                <a:solidFill>
                  <a:srgbClr val="000000"/>
                </a:solidFill>
                <a:latin typeface="Quattrocento Sans"/>
              </a:rPr>
              <a:t>finishing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 </a:t>
            </a:r>
            <a:r>
              <a:rPr lang="de-DE" sz="1100" err="1">
                <a:solidFill>
                  <a:srgbClr val="000000"/>
                </a:solidFill>
                <a:latin typeface="Quattrocento Sans"/>
              </a:rPr>
              <a:t>touches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50915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93FE7B-5A21-638F-0E75-5573BBF1E3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403B0-B15E-1463-176E-4F124018FA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2C13A3-DA04-76CD-137D-301A5C1CB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193467"/>
            <a:ext cx="8330876" cy="564037"/>
          </a:xfrm>
        </p:spPr>
        <p:txBody>
          <a:bodyPr/>
          <a:lstStyle/>
          <a:p>
            <a:r>
              <a:rPr lang="de-DE"/>
              <a:t>Quality </a:t>
            </a:r>
            <a:r>
              <a:rPr lang="de-DE" err="1"/>
              <a:t>control</a:t>
            </a:r>
            <a:r>
              <a:rPr lang="de-DE"/>
              <a:t> of </a:t>
            </a:r>
            <a:r>
              <a:rPr lang="de-DE" err="1"/>
              <a:t>chips</a:t>
            </a:r>
            <a:r>
              <a:rPr lang="de-DE"/>
              <a:t>: Single </a:t>
            </a:r>
            <a:r>
              <a:rPr lang="de-DE" err="1"/>
              <a:t>chip</a:t>
            </a:r>
            <a:r>
              <a:rPr lang="de-DE"/>
              <a:t> </a:t>
            </a:r>
            <a:r>
              <a:rPr lang="de-DE" err="1"/>
              <a:t>control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41908A-2316-7838-472C-25270DE668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6" r="3963" b="5156"/>
          <a:stretch/>
        </p:blipFill>
        <p:spPr>
          <a:xfrm>
            <a:off x="2933999" y="864110"/>
            <a:ext cx="3276002" cy="3616929"/>
          </a:xfrm>
          <a:prstGeom prst="rect">
            <a:avLst/>
          </a:prstGeom>
        </p:spPr>
      </p:pic>
      <p:pic>
        <p:nvPicPr>
          <p:cNvPr id="9" name="Graphic 8" descr="Presentation with bar chart outline">
            <a:extLst>
              <a:ext uri="{FF2B5EF4-FFF2-40B4-BE49-F238E27FC236}">
                <a16:creationId xmlns:a16="http://schemas.microsoft.com/office/drawing/2014/main" id="{15AFDB39-75FE-42DD-726D-040051B41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4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9CCDA3-7F16-BA0B-D854-BE200F70F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23403" y="656291"/>
            <a:ext cx="8511540" cy="3864560"/>
          </a:xfrm>
        </p:spPr>
        <p:txBody>
          <a:bodyPr/>
          <a:lstStyle/>
          <a:p>
            <a:r>
              <a:rPr lang="de-DE" err="1"/>
              <a:t>Exclusion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over</a:t>
            </a:r>
            <a:r>
              <a:rPr lang="de-DE"/>
              <a:t>- and </a:t>
            </a:r>
            <a:r>
              <a:rPr lang="de-DE" err="1"/>
              <a:t>underexpressed</a:t>
            </a:r>
            <a:r>
              <a:rPr lang="de-DE"/>
              <a:t> </a:t>
            </a:r>
            <a:r>
              <a:rPr lang="de-DE" err="1"/>
              <a:t>chips</a:t>
            </a:r>
            <a:endParaRPr lang="de-DE" b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027C97-A356-A902-2CA5-37DF905F1A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C58484-9089-DF12-39F5-D4C2DA0B0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225552"/>
            <a:ext cx="2771858" cy="445008"/>
          </a:xfrm>
        </p:spPr>
        <p:txBody>
          <a:bodyPr/>
          <a:lstStyle/>
          <a:p>
            <a:r>
              <a:rPr lang="de-DE" err="1"/>
              <a:t>Excluded</a:t>
            </a:r>
            <a:r>
              <a:rPr lang="de-DE"/>
              <a:t> </a:t>
            </a:r>
            <a:r>
              <a:rPr lang="de-DE" err="1"/>
              <a:t>chips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03A586-8CA0-345F-33AA-8E7318930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28" y="1721179"/>
            <a:ext cx="2527589" cy="27497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1AD92F-AEBA-1ACB-F843-B1B25795E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625" y="1686616"/>
            <a:ext cx="2606169" cy="26769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E5815C-E590-39A9-0D2D-A5DAC3650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703" y="1686616"/>
            <a:ext cx="2606169" cy="2676963"/>
          </a:xfrm>
          <a:prstGeom prst="rect">
            <a:avLst/>
          </a:prstGeom>
        </p:spPr>
      </p:pic>
      <p:pic>
        <p:nvPicPr>
          <p:cNvPr id="9" name="Graphic 8" descr="Presentation with bar chart outline">
            <a:extLst>
              <a:ext uri="{FF2B5EF4-FFF2-40B4-BE49-F238E27FC236}">
                <a16:creationId xmlns:a16="http://schemas.microsoft.com/office/drawing/2014/main" id="{7980217E-DD8E-AFE8-5D07-9E1AEDBD03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43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63D633-433D-52A3-E1BF-BFEE330E9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2B6636-0F21-CEED-FAD0-5CF27B8889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8A0073-0738-78A2-3BCF-1C1B4FD2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225552"/>
            <a:ext cx="7051454" cy="432174"/>
          </a:xfrm>
        </p:spPr>
        <p:txBody>
          <a:bodyPr/>
          <a:lstStyle/>
          <a:p>
            <a:r>
              <a:rPr lang="de-DE"/>
              <a:t>Quality </a:t>
            </a:r>
            <a:r>
              <a:rPr lang="de-DE" err="1"/>
              <a:t>control</a:t>
            </a:r>
            <a:r>
              <a:rPr lang="de-DE"/>
              <a:t>: RNA </a:t>
            </a:r>
            <a:r>
              <a:rPr lang="de-DE" err="1"/>
              <a:t>degradation</a:t>
            </a:r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0645FF-F877-7423-D097-6ADFDA506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736263"/>
            <a:ext cx="7562385" cy="4066928"/>
          </a:xfrm>
          <a:prstGeom prst="rect">
            <a:avLst/>
          </a:prstGeom>
        </p:spPr>
      </p:pic>
      <p:pic>
        <p:nvPicPr>
          <p:cNvPr id="6" name="Graphic 5" descr="Presentation with bar chart outline">
            <a:extLst>
              <a:ext uri="{FF2B5EF4-FFF2-40B4-BE49-F238E27FC236}">
                <a16:creationId xmlns:a16="http://schemas.microsoft.com/office/drawing/2014/main" id="{C98AA6D8-1CC9-D79C-5710-71C803A1C4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161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2276C0-E8D4-0BC1-FF99-CBA4F46735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618F49-4FA6-03B0-D66A-D30E613861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321A11-A603-33E0-9676-6740F6657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233716"/>
            <a:ext cx="5247864" cy="416132"/>
          </a:xfrm>
        </p:spPr>
        <p:txBody>
          <a:bodyPr/>
          <a:lstStyle/>
          <a:p>
            <a:r>
              <a:rPr lang="de-DE"/>
              <a:t>Quality </a:t>
            </a:r>
            <a:r>
              <a:rPr lang="de-DE" err="1"/>
              <a:t>control</a:t>
            </a:r>
            <a:r>
              <a:rPr lang="de-DE"/>
              <a:t>: Density </a:t>
            </a:r>
            <a:r>
              <a:rPr lang="de-DE" err="1"/>
              <a:t>plots</a:t>
            </a:r>
            <a:endParaRPr lang="de-DE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EB1CC3A9-0F63-C872-D5F3-79DEAA164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2015"/>
            <a:ext cx="4478400" cy="3602455"/>
          </a:xfrm>
          <a:prstGeom prst="rect">
            <a:avLst/>
          </a:prstGeom>
        </p:spPr>
      </p:pic>
      <p:pic>
        <p:nvPicPr>
          <p:cNvPr id="6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C87541DA-7A04-0CDF-C83B-F3B1DAA13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400" y="1002015"/>
            <a:ext cx="4479056" cy="3664862"/>
          </a:xfrm>
          <a:prstGeom prst="rect">
            <a:avLst/>
          </a:prstGeom>
        </p:spPr>
      </p:pic>
      <p:pic>
        <p:nvPicPr>
          <p:cNvPr id="7" name="Graphic 6" descr="Presentation with bar chart outline">
            <a:extLst>
              <a:ext uri="{FF2B5EF4-FFF2-40B4-BE49-F238E27FC236}">
                <a16:creationId xmlns:a16="http://schemas.microsoft.com/office/drawing/2014/main" id="{89B00E16-EB25-C0AC-A239-DB2A19DFB8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55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790A98-4143-75AA-619F-1B89AB14DB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E4B086-8FC5-1CBE-E64A-8020649C94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3F4CD0-E9EA-C3CA-9B9E-D7191EAF7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743" y="641684"/>
            <a:ext cx="5959374" cy="4039162"/>
          </a:xfrm>
          <a:prstGeom prst="rect">
            <a:avLst/>
          </a:prstGeom>
        </p:spPr>
      </p:pic>
      <p:pic>
        <p:nvPicPr>
          <p:cNvPr id="8" name="Graphic 7" descr="Presentation with bar chart outline">
            <a:extLst>
              <a:ext uri="{FF2B5EF4-FFF2-40B4-BE49-F238E27FC236}">
                <a16:creationId xmlns:a16="http://schemas.microsoft.com/office/drawing/2014/main" id="{71EA34F5-5B17-C1FA-6FAE-E654A560C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957DE6D-74C9-4119-3EC3-F38BCB255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405B3EF8-B978-E0A0-8F9B-F6401B029A36}"/>
              </a:ext>
            </a:extLst>
          </p:cNvPr>
          <p:cNvSpPr txBox="1">
            <a:spLocks/>
          </p:cNvSpPr>
          <p:nvPr/>
        </p:nvSpPr>
        <p:spPr>
          <a:xfrm>
            <a:off x="761051" y="225552"/>
            <a:ext cx="7051454" cy="432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8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de-DE"/>
              <a:t>Quality </a:t>
            </a:r>
            <a:r>
              <a:rPr lang="de-DE" err="1"/>
              <a:t>control</a:t>
            </a:r>
            <a:r>
              <a:rPr lang="de-DE"/>
              <a:t>: </a:t>
            </a:r>
            <a:r>
              <a:rPr lang="de-DE" err="1"/>
              <a:t>meanSd</a:t>
            </a:r>
            <a:r>
              <a:rPr lang="de-DE"/>
              <a:t>-plot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F8BD81-9540-4648-AC8C-4554DA9BF16C}"/>
              </a:ext>
            </a:extLst>
          </p:cNvPr>
          <p:cNvSpPr/>
          <p:nvPr/>
        </p:nvSpPr>
        <p:spPr>
          <a:xfrm>
            <a:off x="3750950" y="4539344"/>
            <a:ext cx="1139457" cy="233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solidFill>
                  <a:schemeClr val="tx1"/>
                </a:solidFill>
              </a:rPr>
              <a:t>rank(</a:t>
            </a:r>
            <a:r>
              <a:rPr lang="de-DE" sz="1200" err="1">
                <a:solidFill>
                  <a:schemeClr val="tx1"/>
                </a:solidFill>
              </a:rPr>
              <a:t>mean</a:t>
            </a:r>
            <a:r>
              <a:rPr lang="de-DE" sz="120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FB244E-0670-3F29-298C-F4D74A6056E4}"/>
              </a:ext>
            </a:extLst>
          </p:cNvPr>
          <p:cNvSpPr/>
          <p:nvPr/>
        </p:nvSpPr>
        <p:spPr>
          <a:xfrm rot="16200000">
            <a:off x="907812" y="2650674"/>
            <a:ext cx="1701772" cy="149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err="1">
                <a:solidFill>
                  <a:schemeClr val="tx1"/>
                </a:solidFill>
              </a:rPr>
              <a:t>standard</a:t>
            </a:r>
            <a:r>
              <a:rPr lang="de-DE" sz="1200">
                <a:solidFill>
                  <a:schemeClr val="tx1"/>
                </a:solidFill>
              </a:rPr>
              <a:t> </a:t>
            </a:r>
            <a:r>
              <a:rPr lang="de-DE" sz="1200" err="1">
                <a:solidFill>
                  <a:schemeClr val="tx1"/>
                </a:solidFill>
              </a:rPr>
              <a:t>deviation</a:t>
            </a:r>
            <a:endParaRPr lang="de-DE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534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1D105C-D012-662B-9174-41ABFE061B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5D5F3322-B266-A1C1-C305-129F013E53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1"/>
          <a:stretch/>
        </p:blipFill>
        <p:spPr>
          <a:xfrm>
            <a:off x="54923" y="995828"/>
            <a:ext cx="4572000" cy="3351014"/>
          </a:xfrm>
          <a:prstGeom prst="rect">
            <a:avLst/>
          </a:prstGeom>
        </p:spPr>
      </p:pic>
      <p:pic>
        <p:nvPicPr>
          <p:cNvPr id="10" name="Picture 9" descr="A picture containing timeline&#10;&#10;Description automatically generated">
            <a:extLst>
              <a:ext uri="{FF2B5EF4-FFF2-40B4-BE49-F238E27FC236}">
                <a16:creationId xmlns:a16="http://schemas.microsoft.com/office/drawing/2014/main" id="{B9728025-5F12-1421-48A2-8A6F2DD592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65" r="2964"/>
          <a:stretch/>
        </p:blipFill>
        <p:spPr>
          <a:xfrm>
            <a:off x="4568783" y="970346"/>
            <a:ext cx="4441371" cy="340197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6D798D-82DB-0596-E09B-736E22EFABC2}"/>
              </a:ext>
            </a:extLst>
          </p:cNvPr>
          <p:cNvSpPr/>
          <p:nvPr/>
        </p:nvSpPr>
        <p:spPr>
          <a:xfrm>
            <a:off x="55543" y="991777"/>
            <a:ext cx="4571999" cy="2461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solidFill>
                  <a:schemeClr val="tx1"/>
                </a:solidFill>
              </a:rPr>
              <a:t>Gene expression mouse embryonic development</a:t>
            </a:r>
            <a:r>
              <a:rPr lang="de-DE" sz="1100" b="1">
                <a:solidFill>
                  <a:schemeClr val="tx1"/>
                </a:solidFill>
              </a:rPr>
              <a:t> </a:t>
            </a:r>
            <a:r>
              <a:rPr lang="de-DE" sz="1100" b="1" err="1">
                <a:solidFill>
                  <a:schemeClr val="tx1"/>
                </a:solidFill>
              </a:rPr>
              <a:t>before</a:t>
            </a:r>
            <a:r>
              <a:rPr lang="de-DE" sz="1100" b="1">
                <a:solidFill>
                  <a:schemeClr val="tx1"/>
                </a:solidFill>
              </a:rPr>
              <a:t> </a:t>
            </a:r>
            <a:r>
              <a:rPr lang="de-DE" sz="1100" err="1">
                <a:solidFill>
                  <a:schemeClr val="tx1"/>
                </a:solidFill>
              </a:rPr>
              <a:t>normalization</a:t>
            </a:r>
            <a:endParaRPr lang="de-DE" sz="11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AA2CC5-23C5-236B-9CBE-A42D2B4200A8}"/>
              </a:ext>
            </a:extLst>
          </p:cNvPr>
          <p:cNvSpPr/>
          <p:nvPr/>
        </p:nvSpPr>
        <p:spPr>
          <a:xfrm>
            <a:off x="4572001" y="995828"/>
            <a:ext cx="4571999" cy="2461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solidFill>
                  <a:schemeClr val="tx1"/>
                </a:solidFill>
              </a:rPr>
              <a:t>Gene expression mouse embryonic development</a:t>
            </a:r>
            <a:r>
              <a:rPr lang="de-DE" sz="1100" b="1">
                <a:solidFill>
                  <a:schemeClr val="tx1"/>
                </a:solidFill>
              </a:rPr>
              <a:t> after </a:t>
            </a:r>
            <a:r>
              <a:rPr lang="de-DE" sz="1100" err="1">
                <a:solidFill>
                  <a:schemeClr val="tx1"/>
                </a:solidFill>
              </a:rPr>
              <a:t>normalization</a:t>
            </a:r>
            <a:endParaRPr lang="de-DE" sz="1100">
              <a:solidFill>
                <a:schemeClr val="tx1"/>
              </a:solidFill>
            </a:endParaRPr>
          </a:p>
        </p:txBody>
      </p:sp>
      <p:pic>
        <p:nvPicPr>
          <p:cNvPr id="9" name="Graphic 8" descr="Presentation with bar chart outline">
            <a:extLst>
              <a:ext uri="{FF2B5EF4-FFF2-40B4-BE49-F238E27FC236}">
                <a16:creationId xmlns:a16="http://schemas.microsoft.com/office/drawing/2014/main" id="{AD8FDFAB-A348-F6FD-C210-1D2AB0FC85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6F66F65F-A38B-6285-4DD4-E2586738BAE6}"/>
              </a:ext>
            </a:extLst>
          </p:cNvPr>
          <p:cNvSpPr txBox="1">
            <a:spLocks/>
          </p:cNvSpPr>
          <p:nvPr/>
        </p:nvSpPr>
        <p:spPr>
          <a:xfrm>
            <a:off x="761050" y="233716"/>
            <a:ext cx="5158487" cy="416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8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de-DE"/>
              <a:t>Quality </a:t>
            </a:r>
            <a:r>
              <a:rPr lang="de-DE" err="1"/>
              <a:t>control</a:t>
            </a:r>
            <a:r>
              <a:rPr lang="de-DE"/>
              <a:t>: Boxplot</a:t>
            </a:r>
          </a:p>
        </p:txBody>
      </p:sp>
    </p:spTree>
    <p:extLst>
      <p:ext uri="{BB962C8B-B14F-4D97-AF65-F5344CB8AC3E}">
        <p14:creationId xmlns:p14="http://schemas.microsoft.com/office/powerpoint/2010/main" val="3856547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673F69-8857-2242-FA90-3916B945A1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803029-D954-959A-B978-B279AD168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217388"/>
            <a:ext cx="5043756" cy="448216"/>
          </a:xfrm>
        </p:spPr>
        <p:txBody>
          <a:bodyPr/>
          <a:lstStyle/>
          <a:p>
            <a:r>
              <a:rPr lang="de-DE"/>
              <a:t>Quality </a:t>
            </a:r>
            <a:r>
              <a:rPr lang="de-DE" err="1"/>
              <a:t>control</a:t>
            </a:r>
            <a:r>
              <a:rPr lang="de-DE"/>
              <a:t>: </a:t>
            </a:r>
            <a:r>
              <a:rPr lang="de-DE" err="1"/>
              <a:t>Scatter</a:t>
            </a:r>
            <a:r>
              <a:rPr lang="de-DE"/>
              <a:t> </a:t>
            </a:r>
            <a:r>
              <a:rPr lang="de-DE" err="1"/>
              <a:t>plot</a:t>
            </a:r>
            <a:endParaRPr lang="de-DE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6CA669E-6D65-1437-B89D-E70740A9F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496" y="1156237"/>
            <a:ext cx="4509901" cy="3125500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E4DFDE34-3397-CD98-2966-74FCECC66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79" y="1198101"/>
            <a:ext cx="4297981" cy="3064961"/>
          </a:xfrm>
          <a:prstGeom prst="rect">
            <a:avLst/>
          </a:prstGeom>
        </p:spPr>
      </p:pic>
      <p:pic>
        <p:nvPicPr>
          <p:cNvPr id="7" name="Graphic 6" descr="Presentation with bar chart outline">
            <a:extLst>
              <a:ext uri="{FF2B5EF4-FFF2-40B4-BE49-F238E27FC236}">
                <a16:creationId xmlns:a16="http://schemas.microsoft.com/office/drawing/2014/main" id="{B941DC50-4110-125E-ECDB-B12C7B399D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235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6123EE5-5567-29BA-32F8-9C3C7FAC4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05050" y="1777853"/>
            <a:ext cx="4933800" cy="819900"/>
          </a:xfrm>
        </p:spPr>
        <p:txBody>
          <a:bodyPr/>
          <a:lstStyle/>
          <a:p>
            <a:pPr marL="76200" indent="0">
              <a:buNone/>
            </a:pPr>
            <a:r>
              <a:rPr lang="de-DE" sz="3600" b="1" i="0" dirty="0" err="1"/>
              <a:t>Conclusion</a:t>
            </a:r>
            <a:endParaRPr lang="de-DE" sz="36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249BF3C-1FA3-C82B-5E85-29923B1461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7930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8E609-E862-17A1-1E87-0CA2E7538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630" y="1531448"/>
            <a:ext cx="7281096" cy="1159800"/>
          </a:xfrm>
        </p:spPr>
        <p:txBody>
          <a:bodyPr/>
          <a:lstStyle/>
          <a:p>
            <a:r>
              <a:rPr lang="de-DE" err="1"/>
              <a:t>Thank</a:t>
            </a:r>
            <a:r>
              <a:rPr lang="de-DE"/>
              <a:t> </a:t>
            </a:r>
            <a:r>
              <a:rPr lang="de-DE" err="1"/>
              <a:t>you</a:t>
            </a:r>
            <a:r>
              <a:rPr lang="de-DE"/>
              <a:t> 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attention</a:t>
            </a:r>
            <a:r>
              <a:rPr lang="de-DE"/>
              <a:t>!</a:t>
            </a:r>
          </a:p>
        </p:txBody>
      </p:sp>
      <p:pic>
        <p:nvPicPr>
          <p:cNvPr id="4" name="Graphic 3" descr="Smiling face outline outline">
            <a:extLst>
              <a:ext uri="{FF2B5EF4-FFF2-40B4-BE49-F238E27FC236}">
                <a16:creationId xmlns:a16="http://schemas.microsoft.com/office/drawing/2014/main" id="{C4D0A5AF-A0B7-BE9E-3270-A0DF6C423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4464" y="2961593"/>
            <a:ext cx="489274" cy="48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24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39B61B-C1BE-9400-2920-6CAFB1D0F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7660" y="864110"/>
            <a:ext cx="8102481" cy="3422366"/>
          </a:xfrm>
        </p:spPr>
        <p:txBody>
          <a:bodyPr/>
          <a:lstStyle/>
          <a:p>
            <a:r>
              <a:rPr lang="en-US">
                <a:latin typeface="Quattrocento Sans"/>
              </a:rPr>
              <a:t>Global transcriptional profiles of mammalian PED</a:t>
            </a:r>
          </a:p>
          <a:p>
            <a:r>
              <a:rPr lang="en-US">
                <a:latin typeface="Quattrocento Sans"/>
              </a:rPr>
              <a:t>We use preimplantation mouse data</a:t>
            </a:r>
          </a:p>
          <a:p>
            <a:r>
              <a:rPr lang="en-US">
                <a:latin typeface="Quattrocento Sans"/>
              </a:rPr>
              <a:t>cDNA collected on Affymetrix Gene Chips</a:t>
            </a:r>
            <a:endParaRPr lang="en-US"/>
          </a:p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8435E4-DF0B-9EA1-7119-892557F0F2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7CEA55-5F8C-709C-AE89-16A31261B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471" y="225552"/>
            <a:ext cx="6858000" cy="445008"/>
          </a:xfrm>
        </p:spPr>
        <p:txBody>
          <a:bodyPr/>
          <a:lstStyle/>
          <a:p>
            <a:r>
              <a:rPr lang="en-US"/>
              <a:t>Preimplantation embryo development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8BF87-336A-7143-FBC5-07FFFFF6635D}"/>
              </a:ext>
            </a:extLst>
          </p:cNvPr>
          <p:cNvSpPr txBox="1"/>
          <p:nvPr/>
        </p:nvSpPr>
        <p:spPr>
          <a:xfrm>
            <a:off x="327660" y="4838776"/>
            <a:ext cx="355687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>
                <a:latin typeface="Lora"/>
              </a:rPr>
              <a:t>Xie </a:t>
            </a:r>
            <a:r>
              <a:rPr lang="de-DE" i="1">
                <a:latin typeface="Lora"/>
              </a:rPr>
              <a:t>et al. </a:t>
            </a:r>
            <a:r>
              <a:rPr lang="de-DE">
                <a:latin typeface="Lora"/>
              </a:rPr>
              <a:t>2010 ; </a:t>
            </a:r>
            <a:r>
              <a:rPr lang="de-DE" err="1">
                <a:latin typeface="Lora"/>
              </a:rPr>
              <a:t>Geisert</a:t>
            </a:r>
            <a:r>
              <a:rPr lang="de-DE">
                <a:latin typeface="Lora"/>
              </a:rPr>
              <a:t>, Spencer 2021</a:t>
            </a:r>
            <a:endParaRPr lang="de-DE">
              <a:latin typeface="Lora" pitchFamily="2" charset="0"/>
            </a:endParaRPr>
          </a:p>
        </p:txBody>
      </p:sp>
      <p:pic>
        <p:nvPicPr>
          <p:cNvPr id="6" name="Grafik 6" descr="Ein Bild, das Text, Wirbellose enthält.&#10;&#10;Beschreibung automatisch generiert.">
            <a:extLst>
              <a:ext uri="{FF2B5EF4-FFF2-40B4-BE49-F238E27FC236}">
                <a16:creationId xmlns:a16="http://schemas.microsoft.com/office/drawing/2014/main" id="{CDCDC44F-0C14-9340-39EE-999B7777F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89" y="2963404"/>
            <a:ext cx="7461737" cy="134882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D309AA9-0D70-1813-6EA7-25F842BCB5A7}"/>
              </a:ext>
            </a:extLst>
          </p:cNvPr>
          <p:cNvSpPr txBox="1"/>
          <p:nvPr/>
        </p:nvSpPr>
        <p:spPr>
          <a:xfrm>
            <a:off x="7171592" y="4255477"/>
            <a:ext cx="119722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>
                <a:latin typeface="Quattrocento Sans" panose="020B0502050000020003" pitchFamily="34" charset="0"/>
              </a:rPr>
              <a:t>Xie </a:t>
            </a:r>
            <a:r>
              <a:rPr lang="de-DE" sz="1200" i="1">
                <a:latin typeface="Quattrocento Sans" panose="020B0502050000020003" pitchFamily="34" charset="0"/>
              </a:rPr>
              <a:t>et al. </a:t>
            </a:r>
            <a:r>
              <a:rPr lang="de-DE" sz="1200">
                <a:latin typeface="Quattrocento Sans" panose="020B0502050000020003" pitchFamily="34" charset="0"/>
              </a:rPr>
              <a:t>2010</a:t>
            </a:r>
          </a:p>
        </p:txBody>
      </p:sp>
      <p:pic>
        <p:nvPicPr>
          <p:cNvPr id="9" name="Graphic 8" descr="Baby outline">
            <a:extLst>
              <a:ext uri="{FF2B5EF4-FFF2-40B4-BE49-F238E27FC236}">
                <a16:creationId xmlns:a16="http://schemas.microsoft.com/office/drawing/2014/main" id="{871722F8-E399-B5DD-E27A-DA8B38F6FD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320" y="291998"/>
            <a:ext cx="324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6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B587C-61E3-D53C-9526-584AE4D84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85158"/>
            <a:ext cx="4229101" cy="564037"/>
          </a:xfrm>
        </p:spPr>
        <p:txBody>
          <a:bodyPr/>
          <a:lstStyle/>
          <a:p>
            <a:r>
              <a:rPr lang="de-DE" sz="2800" err="1"/>
              <a:t>Introduction</a:t>
            </a:r>
            <a:r>
              <a:rPr lang="de-DE" sz="2800"/>
              <a:t> </a:t>
            </a:r>
            <a:r>
              <a:rPr lang="de-DE" sz="2800" err="1"/>
              <a:t>to</a:t>
            </a:r>
            <a:r>
              <a:rPr lang="de-DE" sz="2800"/>
              <a:t> TRAs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482135-ACE6-F057-1056-58A302DE9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7660" y="864110"/>
            <a:ext cx="8511540" cy="3864560"/>
          </a:xfrm>
        </p:spPr>
        <p:txBody>
          <a:bodyPr/>
          <a:lstStyle/>
          <a:p>
            <a:r>
              <a:rPr lang="en-US">
                <a:latin typeface="Quattrocento Sans"/>
              </a:rPr>
              <a:t>Tissue restricted antigens</a:t>
            </a:r>
          </a:p>
          <a:p>
            <a:r>
              <a:rPr lang="en-US">
                <a:latin typeface="Quattrocento Sans"/>
              </a:rPr>
              <a:t>Highly expressed by </a:t>
            </a:r>
            <a:r>
              <a:rPr lang="en-US" err="1">
                <a:latin typeface="Quattrocento Sans"/>
              </a:rPr>
              <a:t>mTECs</a:t>
            </a:r>
            <a:r>
              <a:rPr lang="en-US">
                <a:latin typeface="Quattrocento Sans"/>
              </a:rPr>
              <a:t> </a:t>
            </a:r>
          </a:p>
          <a:p>
            <a:r>
              <a:rPr lang="en-US">
                <a:latin typeface="Quattrocento Sans"/>
              </a:rPr>
              <a:t>Regulated by AIRE and Fezf2</a:t>
            </a:r>
            <a:endParaRPr lang="en-US"/>
          </a:p>
          <a:p>
            <a:r>
              <a:rPr lang="en-US">
                <a:latin typeface="Quattrocento Sans"/>
              </a:rPr>
              <a:t>establishment of central-self tolerance  (negative selection)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0135D-2C3B-71C5-8315-7CF94FDE2C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32402-5956-ED24-2591-D5E0545B8A5D}"/>
              </a:ext>
            </a:extLst>
          </p:cNvPr>
          <p:cNvSpPr txBox="1"/>
          <p:nvPr/>
        </p:nvSpPr>
        <p:spPr>
          <a:xfrm>
            <a:off x="280673" y="4835723"/>
            <a:ext cx="4251485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de-DE">
                <a:latin typeface="Lora"/>
              </a:rPr>
              <a:t>Dinkelacker (2019); </a:t>
            </a:r>
            <a:r>
              <a:rPr lang="de-DE" err="1">
                <a:latin typeface="Lora"/>
              </a:rPr>
              <a:t>Takaba</a:t>
            </a:r>
            <a:r>
              <a:rPr lang="de-DE">
                <a:latin typeface="Lora"/>
              </a:rPr>
              <a:t> and </a:t>
            </a:r>
            <a:r>
              <a:rPr lang="de-DE" err="1">
                <a:latin typeface="Lora"/>
              </a:rPr>
              <a:t>Takanayagi</a:t>
            </a:r>
            <a:r>
              <a:rPr lang="de-DE">
                <a:latin typeface="Lora"/>
              </a:rPr>
              <a:t> (2017)</a:t>
            </a:r>
          </a:p>
          <a:p>
            <a:endParaRPr lang="de-DE">
              <a:latin typeface="Lora" pitchFamily="2" charset="0"/>
            </a:endParaRPr>
          </a:p>
        </p:txBody>
      </p:sp>
      <p:pic>
        <p:nvPicPr>
          <p:cNvPr id="8" name="Graphic 7" descr="Rat outline">
            <a:extLst>
              <a:ext uri="{FF2B5EF4-FFF2-40B4-BE49-F238E27FC236}">
                <a16:creationId xmlns:a16="http://schemas.microsoft.com/office/drawing/2014/main" id="{CCD6A671-080D-BE8B-293F-A13DF6FA6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673" y="279397"/>
            <a:ext cx="359229" cy="35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416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80352D-5D9D-22C1-B957-EB11F39600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Quattrocento Sans"/>
              </a:rPr>
              <a:t>TRA- Database by Dinkelacker 2007/2019 </a:t>
            </a:r>
          </a:p>
          <a:p>
            <a:r>
              <a:rPr lang="en-US">
                <a:latin typeface="Quattrocento Sans"/>
              </a:rPr>
              <a:t>Highly and specifically expressed in certain tissues</a:t>
            </a:r>
            <a:endParaRPr lang="en-US"/>
          </a:p>
          <a:p>
            <a:r>
              <a:rPr lang="en-US">
                <a:latin typeface="Quattrocento Sans"/>
              </a:rPr>
              <a:t>" tissue-restricted if it exceeds 5x the median gene expression in at least one and not more than five tissues out of all tissues in the dataset"</a:t>
            </a:r>
            <a:endParaRPr lang="en-US"/>
          </a:p>
          <a:p>
            <a:r>
              <a:rPr lang="en-US">
                <a:latin typeface="Quattrocento Sans"/>
              </a:rPr>
              <a:t>Tissue-specificity is important for development of the three germ layers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D92245-5EB6-FEC5-2ACF-6644704467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DAA5EB-2583-95AE-88DB-33C32231E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225551"/>
            <a:ext cx="4298629" cy="564037"/>
          </a:xfrm>
        </p:spPr>
        <p:txBody>
          <a:bodyPr/>
          <a:lstStyle/>
          <a:p>
            <a:r>
              <a:rPr lang="de-DE"/>
              <a:t>TRAs in </a:t>
            </a:r>
            <a:r>
              <a:rPr lang="de-DE" err="1"/>
              <a:t>specific</a:t>
            </a:r>
            <a:r>
              <a:rPr lang="de-DE"/>
              <a:t> </a:t>
            </a:r>
            <a:r>
              <a:rPr lang="de-DE" err="1"/>
              <a:t>context</a:t>
            </a:r>
            <a:endParaRPr lang="de-DE"/>
          </a:p>
        </p:txBody>
      </p:sp>
      <p:pic>
        <p:nvPicPr>
          <p:cNvPr id="6" name="Graphic 7" descr="Rat outline">
            <a:extLst>
              <a:ext uri="{FF2B5EF4-FFF2-40B4-BE49-F238E27FC236}">
                <a16:creationId xmlns:a16="http://schemas.microsoft.com/office/drawing/2014/main" id="{320AFCE0-7EE6-C0C1-A7EA-9BAEC2D59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673" y="279397"/>
            <a:ext cx="359229" cy="35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27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8" descr="Ein Bild, das Tisch enthält.&#10;&#10;Beschreibung automatisch generiert.">
            <a:extLst>
              <a:ext uri="{FF2B5EF4-FFF2-40B4-BE49-F238E27FC236}">
                <a16:creationId xmlns:a16="http://schemas.microsoft.com/office/drawing/2014/main" id="{23874810-4493-B33C-BF6A-F0216852F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39" y="1341664"/>
            <a:ext cx="8018582" cy="312154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F158C0-0051-862E-46F1-2797FB4D8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7660" y="648704"/>
            <a:ext cx="8511540" cy="3864560"/>
          </a:xfrm>
        </p:spPr>
        <p:txBody>
          <a:bodyPr/>
          <a:lstStyle/>
          <a:p>
            <a:r>
              <a:rPr lang="de-DE"/>
              <a:t>GSE18290; </a:t>
            </a:r>
            <a:r>
              <a:rPr lang="de-DE" i="1"/>
              <a:t>Xie et al. </a:t>
            </a:r>
            <a:r>
              <a:rPr lang="de-DE"/>
              <a:t>2010		</a:t>
            </a:r>
            <a:r>
              <a:rPr lang="de-DE" err="1"/>
              <a:t>Affymetrix</a:t>
            </a:r>
            <a:r>
              <a:rPr lang="de-DE"/>
              <a:t> MOE430A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9ACD3A-21D2-6610-B7A2-5959F114BE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E34549-72E9-AFAD-EEB9-4F6EADEEF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619" y="264372"/>
            <a:ext cx="2375879" cy="376027"/>
          </a:xfrm>
        </p:spPr>
        <p:txBody>
          <a:bodyPr/>
          <a:lstStyle/>
          <a:p>
            <a:r>
              <a:rPr lang="de-DE" err="1"/>
              <a:t>Our</a:t>
            </a:r>
            <a:r>
              <a:rPr lang="de-DE"/>
              <a:t> </a:t>
            </a:r>
            <a:r>
              <a:rPr lang="de-DE" err="1"/>
              <a:t>dataset</a:t>
            </a:r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DBE821-41E1-CD37-A041-41C900E9F94F}"/>
              </a:ext>
            </a:extLst>
          </p:cNvPr>
          <p:cNvSpPr txBox="1"/>
          <p:nvPr/>
        </p:nvSpPr>
        <p:spPr>
          <a:xfrm>
            <a:off x="0" y="4844234"/>
            <a:ext cx="8534709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de-DE" sz="1200">
                <a:latin typeface="Lora"/>
              </a:rPr>
              <a:t>Xie </a:t>
            </a:r>
            <a:r>
              <a:rPr lang="de-DE" sz="1200" i="1">
                <a:latin typeface="Lora"/>
              </a:rPr>
              <a:t>et al</a:t>
            </a:r>
            <a:r>
              <a:rPr lang="de-DE" sz="1200">
                <a:latin typeface="Lora"/>
              </a:rPr>
              <a:t>. (2010) </a:t>
            </a:r>
            <a:r>
              <a:rPr lang="de-DE" sz="1200" err="1">
                <a:latin typeface="Lora"/>
              </a:rPr>
              <a:t>Rewirable</a:t>
            </a:r>
            <a:r>
              <a:rPr lang="de-DE" sz="1200">
                <a:latin typeface="Lora"/>
              </a:rPr>
              <a:t> </a:t>
            </a:r>
            <a:r>
              <a:rPr lang="de-DE" sz="1200" err="1">
                <a:latin typeface="Lora"/>
              </a:rPr>
              <a:t>gene</a:t>
            </a:r>
            <a:r>
              <a:rPr lang="de-DE" sz="1200">
                <a:latin typeface="Lora"/>
              </a:rPr>
              <a:t> </a:t>
            </a:r>
            <a:r>
              <a:rPr lang="de-DE" sz="1200" err="1">
                <a:latin typeface="Lora"/>
              </a:rPr>
              <a:t>regulatory</a:t>
            </a:r>
            <a:r>
              <a:rPr lang="de-DE" sz="1200">
                <a:latin typeface="Lora"/>
              </a:rPr>
              <a:t> </a:t>
            </a:r>
            <a:r>
              <a:rPr lang="de-DE" sz="1200" err="1">
                <a:latin typeface="Lora"/>
              </a:rPr>
              <a:t>networks</a:t>
            </a:r>
            <a:r>
              <a:rPr lang="de-DE" sz="1200">
                <a:latin typeface="Lora"/>
              </a:rPr>
              <a:t> in the </a:t>
            </a:r>
            <a:r>
              <a:rPr lang="de-DE" sz="1200" err="1">
                <a:latin typeface="Lora"/>
              </a:rPr>
              <a:t>preimplantation</a:t>
            </a:r>
            <a:r>
              <a:rPr lang="de-DE" sz="1200">
                <a:latin typeface="Lora"/>
              </a:rPr>
              <a:t> development of </a:t>
            </a:r>
            <a:r>
              <a:rPr lang="de-DE" sz="1200" err="1">
                <a:latin typeface="Lora"/>
              </a:rPr>
              <a:t>three</a:t>
            </a:r>
            <a:r>
              <a:rPr lang="de-DE" sz="1200">
                <a:latin typeface="Lora"/>
              </a:rPr>
              <a:t> </a:t>
            </a:r>
            <a:r>
              <a:rPr lang="de-DE" sz="1200" err="1">
                <a:latin typeface="Lora"/>
              </a:rPr>
              <a:t>mammalian</a:t>
            </a:r>
            <a:r>
              <a:rPr lang="de-DE" sz="1200">
                <a:latin typeface="Lora"/>
              </a:rPr>
              <a:t> </a:t>
            </a:r>
            <a:r>
              <a:rPr lang="de-DE" sz="1200" err="1">
                <a:latin typeface="Lora"/>
              </a:rPr>
              <a:t>species</a:t>
            </a:r>
            <a:endParaRPr lang="de-DE" sz="1200">
              <a:latin typeface="Lora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23F088-864F-E4C3-E9AC-4FD81A2C3B01}"/>
              </a:ext>
            </a:extLst>
          </p:cNvPr>
          <p:cNvSpPr/>
          <p:nvPr/>
        </p:nvSpPr>
        <p:spPr>
          <a:xfrm>
            <a:off x="4204253" y="1443349"/>
            <a:ext cx="2196548" cy="29572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phic 9" descr="Bar chart outline">
            <a:extLst>
              <a:ext uri="{FF2B5EF4-FFF2-40B4-BE49-F238E27FC236}">
                <a16:creationId xmlns:a16="http://schemas.microsoft.com/office/drawing/2014/main" id="{ABD26BBE-2BBE-2610-A1F2-2AA6048B9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5003" y="303481"/>
            <a:ext cx="316800" cy="3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2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E16D83-1EB5-2D8E-7401-3DA778BE7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102" y="694755"/>
            <a:ext cx="8511540" cy="3864560"/>
          </a:xfrm>
        </p:spPr>
        <p:txBody>
          <a:bodyPr/>
          <a:lstStyle/>
          <a:p>
            <a:r>
              <a:rPr lang="de-DE" err="1"/>
              <a:t>Rewiring</a:t>
            </a:r>
            <a:r>
              <a:rPr lang="de-DE"/>
              <a:t> of regulatory </a:t>
            </a:r>
            <a:r>
              <a:rPr lang="de-DE" err="1"/>
              <a:t>networks</a:t>
            </a:r>
            <a:r>
              <a:rPr lang="de-DE"/>
              <a:t> in PED		                    PED</a:t>
            </a:r>
          </a:p>
          <a:p>
            <a:r>
              <a:rPr lang="de-DE" err="1"/>
              <a:t>Largest</a:t>
            </a:r>
            <a:r>
              <a:rPr lang="de-DE"/>
              <a:t> </a:t>
            </a:r>
            <a:r>
              <a:rPr lang="de-DE" err="1"/>
              <a:t>changes</a:t>
            </a:r>
            <a:r>
              <a:rPr lang="de-DE"/>
              <a:t> of expression </a:t>
            </a:r>
            <a:r>
              <a:rPr lang="de-DE" err="1"/>
              <a:t>between</a:t>
            </a:r>
            <a:r>
              <a:rPr lang="de-DE"/>
              <a:t>		                                        </a:t>
            </a:r>
            <a:r>
              <a:rPr lang="de-DE" b="1" err="1"/>
              <a:t>four</a:t>
            </a:r>
            <a:r>
              <a:rPr lang="de-DE" b="1"/>
              <a:t>-</a:t>
            </a:r>
            <a:r>
              <a:rPr lang="de-DE"/>
              <a:t> and </a:t>
            </a:r>
            <a:r>
              <a:rPr lang="de-DE" b="1" err="1"/>
              <a:t>eight</a:t>
            </a:r>
            <a:r>
              <a:rPr lang="de-DE" b="1"/>
              <a:t>-cell</a:t>
            </a:r>
            <a:r>
              <a:rPr lang="de-DE"/>
              <a:t> </a:t>
            </a:r>
            <a:r>
              <a:rPr lang="de-DE" err="1"/>
              <a:t>stages</a:t>
            </a:r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1FD8C7-9E20-4D89-FE39-DD9DF8D501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449A16-058C-4C85-AA01-1CC8E14D4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70" y="225552"/>
            <a:ext cx="2334487" cy="445008"/>
          </a:xfrm>
        </p:spPr>
        <p:txBody>
          <a:bodyPr/>
          <a:lstStyle/>
          <a:p>
            <a:r>
              <a:rPr lang="de-DE" err="1"/>
              <a:t>Our</a:t>
            </a:r>
            <a:r>
              <a:rPr lang="de-DE"/>
              <a:t> </a:t>
            </a:r>
            <a:r>
              <a:rPr lang="de-DE" err="1"/>
              <a:t>dataset</a:t>
            </a:r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5F4C7A-D20D-8B8D-268C-7B5E68F238C3}"/>
              </a:ext>
            </a:extLst>
          </p:cNvPr>
          <p:cNvSpPr txBox="1"/>
          <p:nvPr/>
        </p:nvSpPr>
        <p:spPr>
          <a:xfrm>
            <a:off x="26905" y="4845136"/>
            <a:ext cx="9544933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50">
                <a:latin typeface="Lora"/>
              </a:rPr>
              <a:t>Xie </a:t>
            </a:r>
            <a:r>
              <a:rPr lang="de-DE" sz="1250" i="1">
                <a:latin typeface="Lora"/>
              </a:rPr>
              <a:t>et al. </a:t>
            </a:r>
            <a:r>
              <a:rPr lang="de-DE" sz="1250">
                <a:latin typeface="Lora"/>
              </a:rPr>
              <a:t>(2010) </a:t>
            </a:r>
            <a:r>
              <a:rPr lang="de-DE" sz="1250" err="1">
                <a:latin typeface="Lora"/>
              </a:rPr>
              <a:t>Rewirable</a:t>
            </a:r>
            <a:r>
              <a:rPr lang="de-DE" sz="1250">
                <a:latin typeface="Lora"/>
              </a:rPr>
              <a:t> </a:t>
            </a:r>
            <a:r>
              <a:rPr lang="de-DE" sz="1250" err="1">
                <a:latin typeface="Lora"/>
              </a:rPr>
              <a:t>gene</a:t>
            </a:r>
            <a:r>
              <a:rPr lang="de-DE" sz="1250">
                <a:latin typeface="Lora"/>
              </a:rPr>
              <a:t> </a:t>
            </a:r>
            <a:r>
              <a:rPr lang="de-DE" sz="1250" err="1">
                <a:latin typeface="Lora"/>
              </a:rPr>
              <a:t>regulatory</a:t>
            </a:r>
            <a:r>
              <a:rPr lang="de-DE" sz="1250">
                <a:latin typeface="Lora"/>
              </a:rPr>
              <a:t> </a:t>
            </a:r>
            <a:r>
              <a:rPr lang="de-DE" sz="1250" err="1">
                <a:latin typeface="Lora"/>
              </a:rPr>
              <a:t>networks</a:t>
            </a:r>
            <a:r>
              <a:rPr lang="de-DE" sz="1250">
                <a:latin typeface="Lora"/>
              </a:rPr>
              <a:t> in the </a:t>
            </a:r>
            <a:r>
              <a:rPr lang="de-DE" sz="1250" err="1">
                <a:latin typeface="Lora"/>
              </a:rPr>
              <a:t>preimplantation</a:t>
            </a:r>
            <a:r>
              <a:rPr lang="de-DE" sz="1250">
                <a:latin typeface="Lora"/>
              </a:rPr>
              <a:t> development of </a:t>
            </a:r>
            <a:r>
              <a:rPr lang="de-DE" sz="1250" err="1">
                <a:latin typeface="Lora"/>
              </a:rPr>
              <a:t>three</a:t>
            </a:r>
            <a:r>
              <a:rPr lang="de-DE" sz="1250">
                <a:latin typeface="Lora"/>
              </a:rPr>
              <a:t> </a:t>
            </a:r>
            <a:r>
              <a:rPr lang="de-DE" sz="1250" err="1">
                <a:latin typeface="Lora"/>
              </a:rPr>
              <a:t>mammalian</a:t>
            </a:r>
            <a:r>
              <a:rPr lang="de-DE" sz="1250">
                <a:latin typeface="Lora"/>
              </a:rPr>
              <a:t> </a:t>
            </a:r>
            <a:r>
              <a:rPr lang="de-DE" sz="1250" err="1">
                <a:latin typeface="Lora"/>
              </a:rPr>
              <a:t>species</a:t>
            </a:r>
            <a:endParaRPr lang="de-DE" sz="1250">
              <a:latin typeface="Lora" pitchFamily="2" charset="0"/>
            </a:endParaRPr>
          </a:p>
        </p:txBody>
      </p:sp>
      <p:pic>
        <p:nvPicPr>
          <p:cNvPr id="11" name="Grafik 6" descr="Ein Bild, das Text, Wirbellose enthält.&#10;&#10;Beschreibung automatisch generiert.">
            <a:extLst>
              <a:ext uri="{FF2B5EF4-FFF2-40B4-BE49-F238E27FC236}">
                <a16:creationId xmlns:a16="http://schemas.microsoft.com/office/drawing/2014/main" id="{B63A72A5-1A58-6450-1C41-07701AE134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5"/>
          <a:stretch/>
        </p:blipFill>
        <p:spPr>
          <a:xfrm>
            <a:off x="653142" y="3046975"/>
            <a:ext cx="7984671" cy="12815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E4B047-B03A-565B-CB33-D22D1ED7A852}"/>
              </a:ext>
            </a:extLst>
          </p:cNvPr>
          <p:cNvSpPr txBox="1"/>
          <p:nvPr/>
        </p:nvSpPr>
        <p:spPr>
          <a:xfrm>
            <a:off x="7395052" y="4352503"/>
            <a:ext cx="13532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>
                <a:latin typeface="Quattrocento Sans" panose="020B0502050000020003" pitchFamily="34" charset="0"/>
              </a:rPr>
              <a:t>Xie </a:t>
            </a:r>
            <a:r>
              <a:rPr lang="de-DE" sz="1400" i="1">
                <a:latin typeface="Quattrocento Sans" panose="020B0502050000020003" pitchFamily="34" charset="0"/>
              </a:rPr>
              <a:t>et al. </a:t>
            </a:r>
            <a:r>
              <a:rPr lang="de-DE" sz="1400">
                <a:latin typeface="Quattrocento Sans" panose="020B0502050000020003" pitchFamily="34" charset="0"/>
              </a:rPr>
              <a:t>2010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D30C8A-CF15-B8C7-D7BB-19650C1AFBDD}"/>
              </a:ext>
            </a:extLst>
          </p:cNvPr>
          <p:cNvGrpSpPr/>
          <p:nvPr/>
        </p:nvGrpSpPr>
        <p:grpSpPr>
          <a:xfrm>
            <a:off x="5529629" y="667981"/>
            <a:ext cx="3312292" cy="2271389"/>
            <a:chOff x="5529629" y="765952"/>
            <a:chExt cx="2825261" cy="227138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2662CD2-9679-D34E-BB7F-E796C097FDE8}"/>
                </a:ext>
              </a:extLst>
            </p:cNvPr>
            <p:cNvGrpSpPr/>
            <p:nvPr/>
          </p:nvGrpSpPr>
          <p:grpSpPr>
            <a:xfrm>
              <a:off x="5600700" y="797440"/>
              <a:ext cx="2574249" cy="2239901"/>
              <a:chOff x="2343150" y="361599"/>
              <a:chExt cx="4621352" cy="4087768"/>
            </a:xfrm>
          </p:grpSpPr>
          <p:pic>
            <p:nvPicPr>
              <p:cNvPr id="9" name="Grafik 9" descr="Ein Bild, das Tisch enthält.&#10;&#10;Beschreibung automatisch generiert.">
                <a:extLst>
                  <a:ext uri="{FF2B5EF4-FFF2-40B4-BE49-F238E27FC236}">
                    <a16:creationId xmlns:a16="http://schemas.microsoft.com/office/drawing/2014/main" id="{FDF0FF07-9D05-853F-BAE0-F61A818E1E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12729"/>
              <a:stretch/>
            </p:blipFill>
            <p:spPr>
              <a:xfrm>
                <a:off x="2343150" y="361600"/>
                <a:ext cx="1902280" cy="4087767"/>
              </a:xfrm>
              <a:prstGeom prst="rect">
                <a:avLst/>
              </a:prstGeom>
            </p:spPr>
          </p:pic>
          <p:pic>
            <p:nvPicPr>
              <p:cNvPr id="10" name="Grafik 10">
                <a:extLst>
                  <a:ext uri="{FF2B5EF4-FFF2-40B4-BE49-F238E27FC236}">
                    <a16:creationId xmlns:a16="http://schemas.microsoft.com/office/drawing/2014/main" id="{7B8F138E-CDA1-85A7-CEBB-14DE49E4A7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29104" y="361599"/>
                <a:ext cx="2735398" cy="4068000"/>
              </a:xfrm>
              <a:prstGeom prst="rect">
                <a:avLst/>
              </a:prstGeom>
            </p:spPr>
          </p:pic>
        </p:grpSp>
        <p:pic>
          <p:nvPicPr>
            <p:cNvPr id="14" name="Grafik 14">
              <a:extLst>
                <a:ext uri="{FF2B5EF4-FFF2-40B4-BE49-F238E27FC236}">
                  <a16:creationId xmlns:a16="http://schemas.microsoft.com/office/drawing/2014/main" id="{BF9B2032-2691-E4D3-A1C3-255E90735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29629" y="765952"/>
              <a:ext cx="2825261" cy="149968"/>
            </a:xfrm>
            <a:prstGeom prst="rect">
              <a:avLst/>
            </a:prstGeom>
          </p:spPr>
        </p:pic>
      </p:grpSp>
      <p:sp>
        <p:nvSpPr>
          <p:cNvPr id="5" name="Rectangle 7">
            <a:extLst>
              <a:ext uri="{FF2B5EF4-FFF2-40B4-BE49-F238E27FC236}">
                <a16:creationId xmlns:a16="http://schemas.microsoft.com/office/drawing/2014/main" id="{0F4B4015-506D-A9AA-BFBA-5DB0112F7C1F}"/>
              </a:ext>
            </a:extLst>
          </p:cNvPr>
          <p:cNvSpPr/>
          <p:nvPr/>
        </p:nvSpPr>
        <p:spPr>
          <a:xfrm>
            <a:off x="3271124" y="3047441"/>
            <a:ext cx="2606856" cy="13452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phic 15" descr="Bar chart outline">
            <a:extLst>
              <a:ext uri="{FF2B5EF4-FFF2-40B4-BE49-F238E27FC236}">
                <a16:creationId xmlns:a16="http://schemas.microsoft.com/office/drawing/2014/main" id="{6114CFB6-9931-2987-3654-0712936EE2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5003" y="303481"/>
            <a:ext cx="316800" cy="3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3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-US" sz="2800" i="0">
                <a:solidFill>
                  <a:schemeClr val="tx1"/>
                </a:solidFill>
                <a:latin typeface="Quattrocento Sans"/>
              </a:rPr>
              <a:t>Large changes in gene expression between four- and eight-cell stages are linked to the expression of TRAs and thus to tissue development</a:t>
            </a:r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27889D-E652-ED19-DF4F-D37A25D853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Is the greatest TRA expression found between the fourth and eighth cell stage?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Quattrocento Sans"/>
              </a:rPr>
              <a:t>Is TRA expression in bovine comparable to TRA expression in mouse</a:t>
            </a:r>
            <a:r>
              <a:rPr lang="en-US" sz="2400" dirty="0">
                <a:solidFill>
                  <a:srgbClr val="000000"/>
                </a:solidFill>
                <a:latin typeface="Quattrocento Sans"/>
              </a:rPr>
              <a:t>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Quattrocento Sans"/>
              </a:rPr>
              <a:t>Which is the earliest biological function expressed by those genes?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0" i="0" u="none" strike="noStrike" dirty="0">
              <a:solidFill>
                <a:srgbClr val="000000"/>
              </a:solidFill>
              <a:effectLst/>
              <a:latin typeface="Quattrocento San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3DC831-043A-5F81-FD2F-6BB3391F88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151FE9-EA37-0CF7-910F-9B12DCEF6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783" y="225552"/>
            <a:ext cx="2670825" cy="429356"/>
          </a:xfrm>
        </p:spPr>
        <p:txBody>
          <a:bodyPr/>
          <a:lstStyle/>
          <a:p>
            <a:r>
              <a:rPr lang="de-DE"/>
              <a:t>Sub </a:t>
            </a:r>
            <a:r>
              <a:rPr lang="de-DE" err="1"/>
              <a:t>questions</a:t>
            </a:r>
            <a:endParaRPr lang="de-DE">
              <a:solidFill>
                <a:srgbClr val="FF0000"/>
              </a:solidFill>
            </a:endParaRPr>
          </a:p>
        </p:txBody>
      </p:sp>
      <p:pic>
        <p:nvPicPr>
          <p:cNvPr id="5" name="Graphic 4" descr="Lights On outline">
            <a:extLst>
              <a:ext uri="{FF2B5EF4-FFF2-40B4-BE49-F238E27FC236}">
                <a16:creationId xmlns:a16="http://schemas.microsoft.com/office/drawing/2014/main" id="{BCD01991-4E73-A352-2D11-CC7638716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168" y="301888"/>
            <a:ext cx="295872" cy="29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6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A3F42A-9B3D-85D1-8D55-4E0D7B5F481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93349" y="480319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E5F476-53AB-FB99-8A76-20B724136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337" y="233503"/>
            <a:ext cx="2122241" cy="445008"/>
          </a:xfrm>
        </p:spPr>
        <p:txBody>
          <a:bodyPr/>
          <a:lstStyle/>
          <a:p>
            <a:r>
              <a:rPr lang="de-DE"/>
              <a:t>Milestones</a:t>
            </a:r>
          </a:p>
        </p:txBody>
      </p:sp>
      <p:pic>
        <p:nvPicPr>
          <p:cNvPr id="6" name="Graphic 5" descr="Flip calendar outline">
            <a:extLst>
              <a:ext uri="{FF2B5EF4-FFF2-40B4-BE49-F238E27FC236}">
                <a16:creationId xmlns:a16="http://schemas.microsoft.com/office/drawing/2014/main" id="{55525B81-4C0A-4363-FED9-41AD41EEA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865" y="291015"/>
            <a:ext cx="310243" cy="3102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130D56C-914C-169A-92A6-295AA8218277}"/>
                  </a:ext>
                </a:extLst>
              </p14:cNvPr>
              <p14:cNvContentPartPr/>
              <p14:nvPr/>
            </p14:nvContentPartPr>
            <p14:xfrm>
              <a:off x="2314948" y="3349496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130D56C-914C-169A-92A6-295AA82182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51948" y="3286496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Google Shape;508;p40">
            <a:extLst>
              <a:ext uri="{FF2B5EF4-FFF2-40B4-BE49-F238E27FC236}">
                <a16:creationId xmlns:a16="http://schemas.microsoft.com/office/drawing/2014/main" id="{5FFDFD4F-7A9C-701D-EB3D-5B184A699D1F}"/>
              </a:ext>
            </a:extLst>
          </p:cNvPr>
          <p:cNvSpPr/>
          <p:nvPr/>
        </p:nvSpPr>
        <p:spPr>
          <a:xfrm rot="10800000">
            <a:off x="3551636" y="2367161"/>
            <a:ext cx="5303522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27B30C7-EA83-469C-3F29-7A63037E6FDD}"/>
              </a:ext>
            </a:extLst>
          </p:cNvPr>
          <p:cNvSpPr/>
          <p:nvPr/>
        </p:nvSpPr>
        <p:spPr>
          <a:xfrm>
            <a:off x="244480" y="2449560"/>
            <a:ext cx="8714342" cy="123395"/>
          </a:xfrm>
          <a:prstGeom prst="rect">
            <a:avLst/>
          </a:prstGeom>
          <a:solidFill>
            <a:srgbClr val="BDECB6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65E56CB-EBA0-DB7A-5A8B-B1599D261171}"/>
              </a:ext>
            </a:extLst>
          </p:cNvPr>
          <p:cNvSpPr/>
          <p:nvPr/>
        </p:nvSpPr>
        <p:spPr>
          <a:xfrm>
            <a:off x="1757125" y="2388997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Callout: Up Arrow 61">
            <a:extLst>
              <a:ext uri="{FF2B5EF4-FFF2-40B4-BE49-F238E27FC236}">
                <a16:creationId xmlns:a16="http://schemas.microsoft.com/office/drawing/2014/main" id="{223D9925-520B-D3A8-B5E8-34F54775B41F}"/>
              </a:ext>
            </a:extLst>
          </p:cNvPr>
          <p:cNvSpPr/>
          <p:nvPr/>
        </p:nvSpPr>
        <p:spPr>
          <a:xfrm>
            <a:off x="1285443" y="2913867"/>
            <a:ext cx="1188000" cy="1008000"/>
          </a:xfrm>
          <a:prstGeom prst="up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Normalization</a:t>
            </a:r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 </a:t>
            </a:r>
            <a:r>
              <a:rPr lang="de-DE" sz="1100" i="0" u="none" strike="noStrike">
                <a:solidFill>
                  <a:srgbClr val="000000"/>
                </a:solidFill>
                <a:effectLst/>
                <a:latin typeface="Quattrocento Sans"/>
              </a:rPr>
              <a:t>of </a:t>
            </a:r>
            <a:r>
              <a:rPr lang="de-DE" sz="1100" i="0" u="none" strike="noStrike" err="1">
                <a:solidFill>
                  <a:srgbClr val="000000"/>
                </a:solidFill>
                <a:effectLst/>
                <a:latin typeface="Quattrocento Sans"/>
              </a:rPr>
              <a:t>microarray</a:t>
            </a:r>
            <a:r>
              <a:rPr lang="de-DE" sz="1100" i="0" u="none" strike="noStrike">
                <a:solidFill>
                  <a:srgbClr val="000000"/>
                </a:solidFill>
                <a:effectLst/>
                <a:latin typeface="Quattrocento Sans"/>
              </a:rPr>
              <a:t> data</a:t>
            </a:r>
            <a:endParaRPr lang="de-DE" sz="1100">
              <a:effectLst/>
              <a:latin typeface="Quattrocento Sans"/>
            </a:endParaRPr>
          </a:p>
        </p:txBody>
      </p:sp>
      <p:sp>
        <p:nvSpPr>
          <p:cNvPr id="65" name="Callout: Up Arrow 64">
            <a:extLst>
              <a:ext uri="{FF2B5EF4-FFF2-40B4-BE49-F238E27FC236}">
                <a16:creationId xmlns:a16="http://schemas.microsoft.com/office/drawing/2014/main" id="{25BA6481-58E9-A5F4-1331-322C27B6B9D0}"/>
              </a:ext>
            </a:extLst>
          </p:cNvPr>
          <p:cNvSpPr/>
          <p:nvPr/>
        </p:nvSpPr>
        <p:spPr>
          <a:xfrm>
            <a:off x="3455843" y="2905906"/>
            <a:ext cx="1264235" cy="1008000"/>
          </a:xfrm>
          <a:prstGeom prst="up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Descriptive</a:t>
            </a:r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 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analysis</a:t>
            </a:r>
            <a:endParaRPr lang="de-DE" sz="1100" b="1">
              <a:solidFill>
                <a:srgbClr val="FF0000"/>
              </a:solidFill>
              <a:effectLst/>
              <a:latin typeface="Quattrocento Sans" panose="020B0502050000020003" pitchFamily="34" charset="0"/>
            </a:endParaRPr>
          </a:p>
        </p:txBody>
      </p:sp>
      <p:sp>
        <p:nvSpPr>
          <p:cNvPr id="67" name="Callout: Up Arrow 66">
            <a:extLst>
              <a:ext uri="{FF2B5EF4-FFF2-40B4-BE49-F238E27FC236}">
                <a16:creationId xmlns:a16="http://schemas.microsoft.com/office/drawing/2014/main" id="{05AD09D3-D084-CD68-C735-19E02DAA5487}"/>
              </a:ext>
            </a:extLst>
          </p:cNvPr>
          <p:cNvSpPr/>
          <p:nvPr/>
        </p:nvSpPr>
        <p:spPr>
          <a:xfrm>
            <a:off x="7910594" y="2927102"/>
            <a:ext cx="1105250" cy="1008000"/>
          </a:xfrm>
          <a:prstGeom prst="up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Prepare</a:t>
            </a:r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 final </a:t>
            </a:r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presentation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 </a:t>
            </a:r>
            <a:endParaRPr lang="de-DE" sz="1100" b="1">
              <a:effectLst/>
              <a:latin typeface="Quattrocento Sans" panose="020B0502050000020003" pitchFamily="34" charset="0"/>
            </a:endParaRPr>
          </a:p>
        </p:txBody>
      </p:sp>
      <p:sp>
        <p:nvSpPr>
          <p:cNvPr id="68" name="Callout: Up Arrow 67">
            <a:extLst>
              <a:ext uri="{FF2B5EF4-FFF2-40B4-BE49-F238E27FC236}">
                <a16:creationId xmlns:a16="http://schemas.microsoft.com/office/drawing/2014/main" id="{EA66D329-420D-9119-A482-5A6225376097}"/>
              </a:ext>
            </a:extLst>
          </p:cNvPr>
          <p:cNvSpPr/>
          <p:nvPr/>
        </p:nvSpPr>
        <p:spPr>
          <a:xfrm>
            <a:off x="5663959" y="2905906"/>
            <a:ext cx="1354349" cy="1008000"/>
          </a:xfrm>
          <a:prstGeom prst="up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>
                <a:solidFill>
                  <a:srgbClr val="000000"/>
                </a:solidFill>
                <a:latin typeface="Quattrocento Sans"/>
              </a:rPr>
              <a:t>TRA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determination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,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gene</a:t>
            </a:r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 </a:t>
            </a:r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clustering</a:t>
            </a:r>
            <a:endParaRPr lang="de-DE" sz="1100" b="1">
              <a:effectLst/>
              <a:latin typeface="Quattrocento Sans" panose="020B0502050000020003" pitchFamily="34" charset="0"/>
            </a:endParaRPr>
          </a:p>
        </p:txBody>
      </p:sp>
      <p:sp>
        <p:nvSpPr>
          <p:cNvPr id="69" name="Callout: Down Arrow 68">
            <a:extLst>
              <a:ext uri="{FF2B5EF4-FFF2-40B4-BE49-F238E27FC236}">
                <a16:creationId xmlns:a16="http://schemas.microsoft.com/office/drawing/2014/main" id="{9128B1AD-7726-B9AC-A493-350E862A5152}"/>
              </a:ext>
            </a:extLst>
          </p:cNvPr>
          <p:cNvSpPr/>
          <p:nvPr/>
        </p:nvSpPr>
        <p:spPr>
          <a:xfrm>
            <a:off x="6557036" y="1123622"/>
            <a:ext cx="1777415" cy="1008000"/>
          </a:xfrm>
          <a:prstGeom prst="down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>
                <a:solidFill>
                  <a:srgbClr val="000000"/>
                </a:solidFill>
                <a:latin typeface="Quattrocento Sans"/>
              </a:rPr>
              <a:t>Code clean-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up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,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markdown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 </a:t>
            </a:r>
            <a:r>
              <a:rPr lang="de-DE" sz="1100" err="1">
                <a:solidFill>
                  <a:srgbClr val="000000"/>
                </a:solidFill>
                <a:latin typeface="Quattrocento Sans"/>
              </a:rPr>
              <a:t>preparation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, and </a:t>
            </a:r>
            <a:r>
              <a:rPr lang="de-DE" sz="1100" err="1">
                <a:solidFill>
                  <a:srgbClr val="000000"/>
                </a:solidFill>
                <a:latin typeface="Quattrocento Sans"/>
              </a:rPr>
              <a:t>finishing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 </a:t>
            </a:r>
            <a:r>
              <a:rPr lang="de-DE" sz="1100" err="1">
                <a:solidFill>
                  <a:srgbClr val="000000"/>
                </a:solidFill>
                <a:latin typeface="Quattrocento Sans"/>
              </a:rPr>
              <a:t>touches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 </a:t>
            </a:r>
          </a:p>
        </p:txBody>
      </p:sp>
      <p:sp>
        <p:nvSpPr>
          <p:cNvPr id="70" name="Callout: Down Arrow 69">
            <a:extLst>
              <a:ext uri="{FF2B5EF4-FFF2-40B4-BE49-F238E27FC236}">
                <a16:creationId xmlns:a16="http://schemas.microsoft.com/office/drawing/2014/main" id="{71D8EFAC-A2FD-E971-3726-8A5E6A3687F4}"/>
              </a:ext>
            </a:extLst>
          </p:cNvPr>
          <p:cNvSpPr/>
          <p:nvPr/>
        </p:nvSpPr>
        <p:spPr>
          <a:xfrm>
            <a:off x="4547385" y="1122281"/>
            <a:ext cx="1349911" cy="997217"/>
          </a:xfrm>
          <a:prstGeom prst="down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Statistical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tests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, TRA 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determination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 in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our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 data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set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 </a:t>
            </a:r>
            <a:endParaRPr lang="de-DE" sz="1100" b="0">
              <a:effectLst/>
              <a:latin typeface="Quattrocento Sans" panose="020B0502050000020003" pitchFamily="34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199114D-6ED8-AB25-8578-D5F82709E103}"/>
              </a:ext>
            </a:extLst>
          </p:cNvPr>
          <p:cNvSpPr/>
          <p:nvPr/>
        </p:nvSpPr>
        <p:spPr>
          <a:xfrm>
            <a:off x="2813196" y="2385257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ADD4EDC-E3DE-B4B3-50F6-EBC3EFB10337}"/>
              </a:ext>
            </a:extLst>
          </p:cNvPr>
          <p:cNvSpPr/>
          <p:nvPr/>
        </p:nvSpPr>
        <p:spPr>
          <a:xfrm>
            <a:off x="683034" y="2385257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Callout: Down Arrow 73">
            <a:extLst>
              <a:ext uri="{FF2B5EF4-FFF2-40B4-BE49-F238E27FC236}">
                <a16:creationId xmlns:a16="http://schemas.microsoft.com/office/drawing/2014/main" id="{C7E1A4B2-8DC5-65C9-B07C-525E8C070658}"/>
              </a:ext>
            </a:extLst>
          </p:cNvPr>
          <p:cNvSpPr/>
          <p:nvPr/>
        </p:nvSpPr>
        <p:spPr>
          <a:xfrm>
            <a:off x="214951" y="1121359"/>
            <a:ext cx="1188166" cy="1008000"/>
          </a:xfrm>
          <a:prstGeom prst="down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err="1">
                <a:solidFill>
                  <a:schemeClr val="tx1"/>
                </a:solidFill>
                <a:latin typeface="Quattrocento Sans"/>
              </a:rPr>
              <a:t>Choose</a:t>
            </a:r>
            <a:r>
              <a:rPr lang="de-DE" sz="1100" b="1">
                <a:solidFill>
                  <a:schemeClr val="tx1"/>
                </a:solidFill>
                <a:latin typeface="Quattrocento Sans"/>
              </a:rPr>
              <a:t> </a:t>
            </a:r>
            <a:r>
              <a:rPr lang="de-DE" sz="1100" b="1" err="1">
                <a:solidFill>
                  <a:schemeClr val="tx1"/>
                </a:solidFill>
                <a:latin typeface="Quattrocento Sans"/>
              </a:rPr>
              <a:t>data</a:t>
            </a:r>
            <a:r>
              <a:rPr lang="de-DE" sz="1100" b="1">
                <a:solidFill>
                  <a:schemeClr val="tx1"/>
                </a:solidFill>
                <a:latin typeface="Quattrocento Sans"/>
              </a:rPr>
              <a:t> </a:t>
            </a:r>
            <a:r>
              <a:rPr lang="de-DE" sz="1100" b="1" err="1">
                <a:solidFill>
                  <a:schemeClr val="tx1"/>
                </a:solidFill>
                <a:latin typeface="Quattrocento Sans"/>
              </a:rPr>
              <a:t>set</a:t>
            </a:r>
            <a:endParaRPr lang="de-DE" sz="1100" b="1">
              <a:solidFill>
                <a:schemeClr val="tx1"/>
              </a:solidFill>
              <a:latin typeface="Quattrocento San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32FD876-F4C6-FAE2-32AD-DA5ECCFF9C6D}"/>
              </a:ext>
            </a:extLst>
          </p:cNvPr>
          <p:cNvSpPr txBox="1"/>
          <p:nvPr/>
        </p:nvSpPr>
        <p:spPr>
          <a:xfrm>
            <a:off x="318435" y="2128004"/>
            <a:ext cx="97654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Quattrocento Sans" panose="020B0502050000020003" pitchFamily="34" charset="0"/>
              </a:rPr>
              <a:t>1st </a:t>
            </a:r>
            <a:r>
              <a:rPr lang="de-DE" sz="900" err="1">
                <a:latin typeface="Quattrocento Sans" panose="020B0502050000020003" pitchFamily="34" charset="0"/>
              </a:rPr>
              <a:t>week</a:t>
            </a:r>
            <a:r>
              <a:rPr lang="de-DE" sz="900">
                <a:latin typeface="Quattrocento Sans" panose="020B0502050000020003" pitchFamily="34" charset="0"/>
              </a:rPr>
              <a:t> of May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4B020DC-BFC1-CA72-A513-B2A4431D86DA}"/>
              </a:ext>
            </a:extLst>
          </p:cNvPr>
          <p:cNvSpPr txBox="1"/>
          <p:nvPr/>
        </p:nvSpPr>
        <p:spPr>
          <a:xfrm>
            <a:off x="1254913" y="2696270"/>
            <a:ext cx="12490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Quattrocento Sans" panose="020B0502050000020003" pitchFamily="34" charset="0"/>
              </a:rPr>
              <a:t>1st- 2nd </a:t>
            </a:r>
            <a:r>
              <a:rPr lang="de-DE" sz="900" err="1">
                <a:latin typeface="Quattrocento Sans" panose="020B0502050000020003" pitchFamily="34" charset="0"/>
              </a:rPr>
              <a:t>week</a:t>
            </a:r>
            <a:r>
              <a:rPr lang="de-DE" sz="900">
                <a:latin typeface="Quattrocento Sans" panose="020B0502050000020003" pitchFamily="34" charset="0"/>
              </a:rPr>
              <a:t> of May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ED4F6D1-E69A-191D-791B-C328CAB77053}"/>
              </a:ext>
            </a:extLst>
          </p:cNvPr>
          <p:cNvSpPr txBox="1"/>
          <p:nvPr/>
        </p:nvSpPr>
        <p:spPr>
          <a:xfrm>
            <a:off x="2294319" y="2116609"/>
            <a:ext cx="12490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Quattrocento Sans" panose="020B0502050000020003" pitchFamily="34" charset="0"/>
              </a:rPr>
              <a:t>1st- 2nd </a:t>
            </a:r>
            <a:r>
              <a:rPr lang="de-DE" sz="900" err="1">
                <a:latin typeface="Quattrocento Sans" panose="020B0502050000020003" pitchFamily="34" charset="0"/>
              </a:rPr>
              <a:t>week</a:t>
            </a:r>
            <a:r>
              <a:rPr lang="de-DE" sz="900">
                <a:latin typeface="Quattrocento Sans" panose="020B0502050000020003" pitchFamily="34" charset="0"/>
              </a:rPr>
              <a:t> of May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138C2BF-CE98-2065-66EC-1D7147902E0A}"/>
              </a:ext>
            </a:extLst>
          </p:cNvPr>
          <p:cNvSpPr/>
          <p:nvPr/>
        </p:nvSpPr>
        <p:spPr>
          <a:xfrm>
            <a:off x="3957155" y="2380684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20E8AFC-D69B-E220-365C-6C5FD3FD135B}"/>
              </a:ext>
            </a:extLst>
          </p:cNvPr>
          <p:cNvSpPr/>
          <p:nvPr/>
        </p:nvSpPr>
        <p:spPr>
          <a:xfrm>
            <a:off x="7313413" y="2380684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05C6E7-E850-7995-BA9E-64A00E3F5895}"/>
              </a:ext>
            </a:extLst>
          </p:cNvPr>
          <p:cNvSpPr/>
          <p:nvPr/>
        </p:nvSpPr>
        <p:spPr>
          <a:xfrm>
            <a:off x="6208803" y="2382454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B77A95A-D4C5-DB73-6D6D-CADE9158A564}"/>
              </a:ext>
            </a:extLst>
          </p:cNvPr>
          <p:cNvSpPr/>
          <p:nvPr/>
        </p:nvSpPr>
        <p:spPr>
          <a:xfrm>
            <a:off x="5078393" y="2380684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Callout: Down Arrow 30">
            <a:extLst>
              <a:ext uri="{FF2B5EF4-FFF2-40B4-BE49-F238E27FC236}">
                <a16:creationId xmlns:a16="http://schemas.microsoft.com/office/drawing/2014/main" id="{BE611D3A-4236-B002-6870-8E6356DBFC24}"/>
              </a:ext>
            </a:extLst>
          </p:cNvPr>
          <p:cNvSpPr/>
          <p:nvPr/>
        </p:nvSpPr>
        <p:spPr>
          <a:xfrm>
            <a:off x="2330812" y="1121359"/>
            <a:ext cx="1188166" cy="1008000"/>
          </a:xfrm>
          <a:prstGeom prst="down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Quality </a:t>
            </a:r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control</a:t>
            </a:r>
            <a:endParaRPr lang="de-DE" sz="1100" b="1">
              <a:latin typeface="Quattrocento Sans"/>
              <a:cs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4B146A-5176-7FFF-B3A7-AE5CB0A7B46E}"/>
              </a:ext>
            </a:extLst>
          </p:cNvPr>
          <p:cNvSpPr txBox="1"/>
          <p:nvPr/>
        </p:nvSpPr>
        <p:spPr>
          <a:xfrm>
            <a:off x="3572438" y="2673310"/>
            <a:ext cx="10214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Quattrocento Sans" panose="020B0502050000020003" pitchFamily="34" charset="0"/>
              </a:rPr>
              <a:t>3rd </a:t>
            </a:r>
            <a:r>
              <a:rPr lang="de-DE" sz="900" err="1">
                <a:latin typeface="Quattrocento Sans" panose="020B0502050000020003" pitchFamily="34" charset="0"/>
              </a:rPr>
              <a:t>week</a:t>
            </a:r>
            <a:r>
              <a:rPr lang="de-DE" sz="900">
                <a:latin typeface="Quattrocento Sans" panose="020B0502050000020003" pitchFamily="34" charset="0"/>
              </a:rPr>
              <a:t> of May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9F0D97B-D2A4-1970-CA7B-48501D095C26}"/>
              </a:ext>
            </a:extLst>
          </p:cNvPr>
          <p:cNvSpPr/>
          <p:nvPr/>
        </p:nvSpPr>
        <p:spPr>
          <a:xfrm>
            <a:off x="8334451" y="2388997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32C17E-087F-4298-975B-64A65906850F}"/>
              </a:ext>
            </a:extLst>
          </p:cNvPr>
          <p:cNvSpPr txBox="1"/>
          <p:nvPr/>
        </p:nvSpPr>
        <p:spPr>
          <a:xfrm>
            <a:off x="4582309" y="2114419"/>
            <a:ext cx="1244168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900">
                <a:latin typeface="Quattrocento Sans"/>
              </a:rPr>
              <a:t>1st- 2nd </a:t>
            </a:r>
            <a:r>
              <a:rPr lang="de-DE" sz="900" err="1">
                <a:latin typeface="Quattrocento Sans"/>
              </a:rPr>
              <a:t>week</a:t>
            </a:r>
            <a:r>
              <a:rPr lang="de-DE" sz="900">
                <a:latin typeface="Quattrocento Sans"/>
              </a:rPr>
              <a:t> of June</a:t>
            </a:r>
            <a:endParaRPr lang="de-DE" sz="900">
              <a:latin typeface="Quattrocento Sans" panose="020B05020500000200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D610EF-400F-CF80-BACC-0E9A382210C7}"/>
              </a:ext>
            </a:extLst>
          </p:cNvPr>
          <p:cNvSpPr txBox="1"/>
          <p:nvPr/>
        </p:nvSpPr>
        <p:spPr>
          <a:xfrm>
            <a:off x="5728570" y="2676688"/>
            <a:ext cx="1289738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900">
                <a:latin typeface="Quattrocento Sans"/>
              </a:rPr>
              <a:t>2nd- 3rd </a:t>
            </a:r>
            <a:r>
              <a:rPr lang="de-DE" sz="900" err="1">
                <a:latin typeface="Quattrocento Sans"/>
              </a:rPr>
              <a:t>week</a:t>
            </a:r>
            <a:r>
              <a:rPr lang="de-DE" sz="900">
                <a:latin typeface="Quattrocento Sans"/>
              </a:rPr>
              <a:t> of June</a:t>
            </a:r>
          </a:p>
        </p:txBody>
      </p:sp>
      <p:sp>
        <p:nvSpPr>
          <p:cNvPr id="30" name="TextBox 28">
            <a:extLst>
              <a:ext uri="{FF2B5EF4-FFF2-40B4-BE49-F238E27FC236}">
                <a16:creationId xmlns:a16="http://schemas.microsoft.com/office/drawing/2014/main" id="{651D1C4E-2C87-222E-B364-2F3789BE5306}"/>
              </a:ext>
            </a:extLst>
          </p:cNvPr>
          <p:cNvSpPr txBox="1"/>
          <p:nvPr/>
        </p:nvSpPr>
        <p:spPr>
          <a:xfrm>
            <a:off x="6813089" y="2108652"/>
            <a:ext cx="1504434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900">
                <a:latin typeface="Quattrocento Sans"/>
              </a:rPr>
              <a:t> 3rd- 4th </a:t>
            </a:r>
            <a:r>
              <a:rPr lang="de-DE" sz="900" err="1">
                <a:latin typeface="Quattrocento Sans"/>
              </a:rPr>
              <a:t>week</a:t>
            </a:r>
            <a:r>
              <a:rPr lang="de-DE" sz="900">
                <a:latin typeface="Quattrocento Sans"/>
              </a:rPr>
              <a:t> of June</a:t>
            </a:r>
          </a:p>
        </p:txBody>
      </p:sp>
      <p:sp>
        <p:nvSpPr>
          <p:cNvPr id="33" name="TextBox 28">
            <a:extLst>
              <a:ext uri="{FF2B5EF4-FFF2-40B4-BE49-F238E27FC236}">
                <a16:creationId xmlns:a16="http://schemas.microsoft.com/office/drawing/2014/main" id="{BAFF7525-A29E-023C-F14D-DE295EA91BC0}"/>
              </a:ext>
            </a:extLst>
          </p:cNvPr>
          <p:cNvSpPr txBox="1"/>
          <p:nvPr/>
        </p:nvSpPr>
        <p:spPr>
          <a:xfrm>
            <a:off x="7866961" y="2666342"/>
            <a:ext cx="1021433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900">
                <a:latin typeface="Quattrocento Sans"/>
              </a:rPr>
              <a:t>3rd </a:t>
            </a:r>
            <a:r>
              <a:rPr lang="de-DE" sz="900" err="1">
                <a:latin typeface="Quattrocento Sans"/>
              </a:rPr>
              <a:t>week</a:t>
            </a:r>
            <a:r>
              <a:rPr lang="de-DE" sz="900">
                <a:latin typeface="Quattrocento Sans"/>
              </a:rPr>
              <a:t> of </a:t>
            </a:r>
            <a:r>
              <a:rPr lang="de-DE" sz="900" err="1">
                <a:latin typeface="Quattrocento Sans"/>
              </a:rPr>
              <a:t>July</a:t>
            </a:r>
            <a:endParaRPr lang="de-DE" sz="900">
              <a:latin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816490007"/>
      </p:ext>
    </p:extLst>
  </p:cSld>
  <p:clrMapOvr>
    <a:masterClrMapping/>
  </p:clrMapOvr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8A8682"/>
      </a:dk2>
      <a:lt2>
        <a:srgbClr val="F0EEE9"/>
      </a:lt2>
      <a:accent1>
        <a:srgbClr val="FFCD00"/>
      </a:accent1>
      <a:accent2>
        <a:srgbClr val="F6921D"/>
      </a:accent2>
      <a:accent3>
        <a:srgbClr val="A7693A"/>
      </a:accent3>
      <a:accent4>
        <a:srgbClr val="D8D6D2"/>
      </a:accent4>
      <a:accent5>
        <a:srgbClr val="979593"/>
      </a:accent5>
      <a:accent6>
        <a:srgbClr val="6F6868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685</Words>
  <Application>Microsoft Office PowerPoint</Application>
  <PresentationFormat>On-screen Show (16:9)</PresentationFormat>
  <Paragraphs>108</Paragraphs>
  <Slides>19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Lora</vt:lpstr>
      <vt:lpstr>Calibri</vt:lpstr>
      <vt:lpstr>Quattrocento Sans</vt:lpstr>
      <vt:lpstr>Arial</vt:lpstr>
      <vt:lpstr>Viola template</vt:lpstr>
      <vt:lpstr>The Role of TRAs in Early Embryonic Development</vt:lpstr>
      <vt:lpstr>Preimplantation embryo development</vt:lpstr>
      <vt:lpstr>Introduction to TRAs</vt:lpstr>
      <vt:lpstr>TRAs in specific context</vt:lpstr>
      <vt:lpstr>Our dataset</vt:lpstr>
      <vt:lpstr>Our dataset</vt:lpstr>
      <vt:lpstr>PowerPoint Presentation</vt:lpstr>
      <vt:lpstr>Sub questions</vt:lpstr>
      <vt:lpstr>Milestones</vt:lpstr>
      <vt:lpstr>What have we achived so far</vt:lpstr>
      <vt:lpstr>Quality control of chips: Single chip control</vt:lpstr>
      <vt:lpstr>Excluded chips</vt:lpstr>
      <vt:lpstr>Quality control: RNA degradation</vt:lpstr>
      <vt:lpstr>Quality control: Density plots</vt:lpstr>
      <vt:lpstr>PowerPoint Presentation</vt:lpstr>
      <vt:lpstr>PowerPoint Presentation</vt:lpstr>
      <vt:lpstr>Quality control: Scatter plot</vt:lpstr>
      <vt:lpstr>PowerPoint Presentation</vt:lpstr>
      <vt:lpstr>Thank you 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Role of TRAs in early embryonic development</dc:title>
  <dc:creator>Nina Dot</dc:creator>
  <cp:lastModifiedBy>Nina Droste</cp:lastModifiedBy>
  <cp:revision>8</cp:revision>
  <dcterms:modified xsi:type="dcterms:W3CDTF">2022-07-06T10:19:18Z</dcterms:modified>
</cp:coreProperties>
</file>